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3" r:id="rId2"/>
    <p:sldMasterId id="2147483666" r:id="rId3"/>
    <p:sldMasterId id="2147483669" r:id="rId4"/>
    <p:sldMasterId id="2147483672" r:id="rId5"/>
    <p:sldMasterId id="2147483675" r:id="rId6"/>
    <p:sldMasterId id="2147483678" r:id="rId7"/>
    <p:sldMasterId id="2147483681" r:id="rId8"/>
  </p:sldMasterIdLst>
  <p:notesMasterIdLst>
    <p:notesMasterId r:id="rId26"/>
  </p:notesMasterIdLst>
  <p:sldIdLst>
    <p:sldId id="282" r:id="rId9"/>
    <p:sldId id="265" r:id="rId10"/>
    <p:sldId id="272" r:id="rId11"/>
    <p:sldId id="257" r:id="rId12"/>
    <p:sldId id="260" r:id="rId13"/>
    <p:sldId id="261" r:id="rId14"/>
    <p:sldId id="270" r:id="rId15"/>
    <p:sldId id="262" r:id="rId16"/>
    <p:sldId id="263" r:id="rId17"/>
    <p:sldId id="266" r:id="rId18"/>
    <p:sldId id="264" r:id="rId19"/>
    <p:sldId id="267" r:id="rId20"/>
    <p:sldId id="269" r:id="rId21"/>
    <p:sldId id="273" r:id="rId22"/>
    <p:sldId id="274" r:id="rId23"/>
    <p:sldId id="258"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4497" autoAdjust="0"/>
  </p:normalViewPr>
  <p:slideViewPr>
    <p:cSldViewPr snapToGrid="0">
      <p:cViewPr varScale="1">
        <p:scale>
          <a:sx n="89" d="100"/>
          <a:sy n="89" d="100"/>
        </p:scale>
        <p:origin x="11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96808-7EF9-4746-9D48-0615E2641FB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337427D-B8AB-4DD9-B492-26CD5CEF32F3}">
      <dgm:prSet/>
      <dgm:spPr>
        <a:solidFill>
          <a:schemeClr val="bg1"/>
        </a:solidFill>
        <a:ln>
          <a:solidFill>
            <a:schemeClr val="tx1"/>
          </a:solidFill>
        </a:ln>
      </dgm:spPr>
      <dgm:t>
        <a:bodyPr/>
        <a:lstStyle/>
        <a:p>
          <a:r>
            <a:rPr lang="en-US" baseline="0" dirty="0">
              <a:solidFill>
                <a:schemeClr val="tx1"/>
              </a:solidFill>
            </a:rPr>
            <a:t>The ETS applies to </a:t>
          </a:r>
        </a:p>
      </dgm:t>
    </dgm:pt>
    <dgm:pt modelId="{01DA1935-66EB-418A-8531-52BB982C78E4}" type="parTrans" cxnId="{7BCFBF73-84F7-4185-A980-6352E63C599C}">
      <dgm:prSet/>
      <dgm:spPr/>
      <dgm:t>
        <a:bodyPr/>
        <a:lstStyle/>
        <a:p>
          <a:endParaRPr lang="en-US"/>
        </a:p>
      </dgm:t>
    </dgm:pt>
    <dgm:pt modelId="{E29B141F-D7D5-4ADE-B6F3-28B21B92C11C}" type="sibTrans" cxnId="{7BCFBF73-84F7-4185-A980-6352E63C599C}">
      <dgm:prSet/>
      <dgm:spPr/>
      <dgm:t>
        <a:bodyPr/>
        <a:lstStyle/>
        <a:p>
          <a:endParaRPr lang="en-US"/>
        </a:p>
      </dgm:t>
    </dgm:pt>
    <dgm:pt modelId="{DCEB8988-7E30-4823-9B7A-AC88D2432C7B}">
      <dgm:prSet/>
      <dgm:spPr>
        <a:solidFill>
          <a:schemeClr val="bg1"/>
        </a:solidFill>
        <a:ln>
          <a:solidFill>
            <a:schemeClr val="tx1"/>
          </a:solidFill>
        </a:ln>
      </dgm:spPr>
      <dgm:t>
        <a:bodyPr/>
        <a:lstStyle/>
        <a:p>
          <a:r>
            <a:rPr lang="en-US" dirty="0"/>
            <a:t>all employees regardless of full/part-time status (including temporary or seasonal workers)</a:t>
          </a:r>
        </a:p>
      </dgm:t>
    </dgm:pt>
    <dgm:pt modelId="{0344EA0B-192E-4019-B75E-BC546102FAA3}" type="parTrans" cxnId="{F0AF92C4-2171-4D34-ABEA-0AFA390C2596}">
      <dgm:prSet/>
      <dgm:spPr/>
      <dgm:t>
        <a:bodyPr/>
        <a:lstStyle/>
        <a:p>
          <a:endParaRPr lang="en-US"/>
        </a:p>
      </dgm:t>
    </dgm:pt>
    <dgm:pt modelId="{943F0D94-F5DD-472F-8D5D-022EE18027F7}" type="sibTrans" cxnId="{F0AF92C4-2171-4D34-ABEA-0AFA390C2596}">
      <dgm:prSet/>
      <dgm:spPr/>
      <dgm:t>
        <a:bodyPr/>
        <a:lstStyle/>
        <a:p>
          <a:endParaRPr lang="en-US"/>
        </a:p>
      </dgm:t>
    </dgm:pt>
    <dgm:pt modelId="{6A5EBDE3-E1A7-4C67-BBB4-1AAA746A1A51}">
      <dgm:prSet/>
      <dgm:spPr>
        <a:solidFill>
          <a:schemeClr val="bg1"/>
        </a:solidFill>
        <a:ln>
          <a:solidFill>
            <a:schemeClr val="tx1"/>
          </a:solidFill>
        </a:ln>
      </dgm:spPr>
      <dgm:t>
        <a:bodyPr/>
        <a:lstStyle/>
        <a:p>
          <a:r>
            <a:rPr lang="en-US" dirty="0">
              <a:solidFill>
                <a:schemeClr val="tx1"/>
              </a:solidFill>
            </a:rPr>
            <a:t>The ETS </a:t>
          </a:r>
          <a:r>
            <a:rPr lang="en-US" baseline="0" dirty="0">
              <a:solidFill>
                <a:schemeClr val="tx1"/>
              </a:solidFill>
            </a:rPr>
            <a:t>does</a:t>
          </a:r>
          <a:r>
            <a:rPr lang="en-US" dirty="0">
              <a:solidFill>
                <a:schemeClr val="tx1"/>
              </a:solidFill>
            </a:rPr>
            <a:t> not apply to employees who</a:t>
          </a:r>
        </a:p>
      </dgm:t>
    </dgm:pt>
    <dgm:pt modelId="{7437E67C-A961-466E-9F57-D60BB7271622}" type="parTrans" cxnId="{3B64A203-F369-423C-A956-D0A58E1031DA}">
      <dgm:prSet/>
      <dgm:spPr/>
      <dgm:t>
        <a:bodyPr/>
        <a:lstStyle/>
        <a:p>
          <a:endParaRPr lang="en-US"/>
        </a:p>
      </dgm:t>
    </dgm:pt>
    <dgm:pt modelId="{7B3D33FD-EA67-4381-996F-D3CD05423968}" type="sibTrans" cxnId="{3B64A203-F369-423C-A956-D0A58E1031DA}">
      <dgm:prSet/>
      <dgm:spPr/>
      <dgm:t>
        <a:bodyPr/>
        <a:lstStyle/>
        <a:p>
          <a:endParaRPr lang="en-US"/>
        </a:p>
      </dgm:t>
    </dgm:pt>
    <dgm:pt modelId="{0150F552-765B-4FEA-87F5-AD411A2BBE19}">
      <dgm:prSet/>
      <dgm:spPr>
        <a:solidFill>
          <a:schemeClr val="bg1"/>
        </a:solidFill>
        <a:ln>
          <a:solidFill>
            <a:schemeClr val="tx1"/>
          </a:solidFill>
        </a:ln>
      </dgm:spPr>
      <dgm:t>
        <a:bodyPr/>
        <a:lstStyle/>
        <a:p>
          <a:r>
            <a:rPr lang="en-US" dirty="0"/>
            <a:t>telework</a:t>
          </a:r>
        </a:p>
      </dgm:t>
    </dgm:pt>
    <dgm:pt modelId="{95E0B36A-71F2-4CEE-AACA-8B2BD2631B24}" type="parTrans" cxnId="{AC73AAE7-6BF6-4B1C-82C7-D58CB7C2B371}">
      <dgm:prSet/>
      <dgm:spPr/>
      <dgm:t>
        <a:bodyPr/>
        <a:lstStyle/>
        <a:p>
          <a:endParaRPr lang="en-US"/>
        </a:p>
      </dgm:t>
    </dgm:pt>
    <dgm:pt modelId="{EAB1FD08-DBFE-4CE9-9E01-B97D1984A6EC}" type="sibTrans" cxnId="{AC73AAE7-6BF6-4B1C-82C7-D58CB7C2B371}">
      <dgm:prSet/>
      <dgm:spPr/>
      <dgm:t>
        <a:bodyPr/>
        <a:lstStyle/>
        <a:p>
          <a:endParaRPr lang="en-US"/>
        </a:p>
      </dgm:t>
    </dgm:pt>
    <dgm:pt modelId="{44042617-893D-4DB7-B8F3-3BA89CCBF546}">
      <dgm:prSet/>
      <dgm:spPr>
        <a:solidFill>
          <a:schemeClr val="bg1"/>
        </a:solidFill>
        <a:ln>
          <a:solidFill>
            <a:schemeClr val="tx1"/>
          </a:solidFill>
        </a:ln>
      </dgm:spPr>
      <dgm:t>
        <a:bodyPr/>
        <a:lstStyle/>
        <a:p>
          <a:r>
            <a:rPr lang="en-US" dirty="0"/>
            <a:t>do not report to a workplace where other individuals (coworkers, customers, etc.) are present</a:t>
          </a:r>
        </a:p>
      </dgm:t>
    </dgm:pt>
    <dgm:pt modelId="{7399B41A-6EFF-406C-AA94-C6E452D2EFA2}" type="parTrans" cxnId="{857AED45-93B4-4E3B-AA83-F82FCEB2624B}">
      <dgm:prSet/>
      <dgm:spPr/>
      <dgm:t>
        <a:bodyPr/>
        <a:lstStyle/>
        <a:p>
          <a:endParaRPr lang="en-US"/>
        </a:p>
      </dgm:t>
    </dgm:pt>
    <dgm:pt modelId="{5767751F-FB4C-42A6-8323-5ACC540DC325}" type="sibTrans" cxnId="{857AED45-93B4-4E3B-AA83-F82FCEB2624B}">
      <dgm:prSet/>
      <dgm:spPr/>
      <dgm:t>
        <a:bodyPr/>
        <a:lstStyle/>
        <a:p>
          <a:endParaRPr lang="en-US"/>
        </a:p>
      </dgm:t>
    </dgm:pt>
    <dgm:pt modelId="{5BF8DD30-4EBD-4A93-BE55-5ECEC69F4719}">
      <dgm:prSet/>
      <dgm:spPr>
        <a:solidFill>
          <a:schemeClr val="bg1"/>
        </a:solidFill>
        <a:ln>
          <a:solidFill>
            <a:schemeClr val="tx1"/>
          </a:solidFill>
        </a:ln>
      </dgm:spPr>
      <dgm:t>
        <a:bodyPr/>
        <a:lstStyle/>
        <a:p>
          <a:r>
            <a:rPr lang="en-US" dirty="0"/>
            <a:t>work exclusively outdoors</a:t>
          </a:r>
        </a:p>
      </dgm:t>
    </dgm:pt>
    <dgm:pt modelId="{20D5F209-69F2-4A09-BFC7-207A676696A2}" type="parTrans" cxnId="{366181DD-3AA8-427F-A599-72F5E951FA39}">
      <dgm:prSet/>
      <dgm:spPr/>
      <dgm:t>
        <a:bodyPr/>
        <a:lstStyle/>
        <a:p>
          <a:endParaRPr lang="en-US"/>
        </a:p>
      </dgm:t>
    </dgm:pt>
    <dgm:pt modelId="{1550CC91-730A-415E-B6CF-A519CBFE29F6}" type="sibTrans" cxnId="{366181DD-3AA8-427F-A599-72F5E951FA39}">
      <dgm:prSet/>
      <dgm:spPr/>
      <dgm:t>
        <a:bodyPr/>
        <a:lstStyle/>
        <a:p>
          <a:endParaRPr lang="en-US"/>
        </a:p>
      </dgm:t>
    </dgm:pt>
    <dgm:pt modelId="{363F3A48-8138-4EED-8709-510D878EA69E}">
      <dgm:prSet/>
      <dgm:spPr>
        <a:solidFill>
          <a:schemeClr val="bg1"/>
        </a:solidFill>
        <a:ln>
          <a:solidFill>
            <a:schemeClr val="tx1"/>
          </a:solidFill>
        </a:ln>
      </dgm:spPr>
      <dgm:t>
        <a:bodyPr/>
        <a:lstStyle/>
        <a:p>
          <a:r>
            <a:rPr lang="en-US" dirty="0"/>
            <a:t>are federal contractors and employees working in healthcare settings</a:t>
          </a:r>
        </a:p>
      </dgm:t>
    </dgm:pt>
    <dgm:pt modelId="{2F331F70-9A77-4F66-ADE8-255175651107}" type="parTrans" cxnId="{B821ED7A-29F9-41B3-B99F-6DC945F5F236}">
      <dgm:prSet/>
      <dgm:spPr/>
      <dgm:t>
        <a:bodyPr/>
        <a:lstStyle/>
        <a:p>
          <a:endParaRPr lang="en-US"/>
        </a:p>
      </dgm:t>
    </dgm:pt>
    <dgm:pt modelId="{5391CDA1-EFEF-4096-AE0D-A8AB5605153E}" type="sibTrans" cxnId="{B821ED7A-29F9-41B3-B99F-6DC945F5F236}">
      <dgm:prSet/>
      <dgm:spPr/>
      <dgm:t>
        <a:bodyPr/>
        <a:lstStyle/>
        <a:p>
          <a:endParaRPr lang="en-US"/>
        </a:p>
      </dgm:t>
    </dgm:pt>
    <dgm:pt modelId="{120ADFD2-A65D-4489-95CF-9E83F1073FAA}" type="pres">
      <dgm:prSet presAssocID="{D1B96808-7EF9-4746-9D48-0615E2641FB8}" presName="Name0" presStyleCnt="0">
        <dgm:presLayoutVars>
          <dgm:dir/>
          <dgm:animLvl val="lvl"/>
          <dgm:resizeHandles val="exact"/>
        </dgm:presLayoutVars>
      </dgm:prSet>
      <dgm:spPr/>
    </dgm:pt>
    <dgm:pt modelId="{7A2BD166-4389-461A-AA93-17CE97940A99}" type="pres">
      <dgm:prSet presAssocID="{5337427D-B8AB-4DD9-B492-26CD5CEF32F3}" presName="composite" presStyleCnt="0"/>
      <dgm:spPr/>
    </dgm:pt>
    <dgm:pt modelId="{5CC1490F-53EC-4D0C-8608-FC4039C6C023}" type="pres">
      <dgm:prSet presAssocID="{5337427D-B8AB-4DD9-B492-26CD5CEF32F3}" presName="parTx" presStyleLbl="alignNode1" presStyleIdx="0" presStyleCnt="2">
        <dgm:presLayoutVars>
          <dgm:chMax val="0"/>
          <dgm:chPref val="0"/>
          <dgm:bulletEnabled val="1"/>
        </dgm:presLayoutVars>
      </dgm:prSet>
      <dgm:spPr/>
    </dgm:pt>
    <dgm:pt modelId="{ABC56A9E-80A6-45BB-B8E4-D5FFFE42F2C9}" type="pres">
      <dgm:prSet presAssocID="{5337427D-B8AB-4DD9-B492-26CD5CEF32F3}" presName="desTx" presStyleLbl="alignAccFollowNode1" presStyleIdx="0" presStyleCnt="2">
        <dgm:presLayoutVars>
          <dgm:bulletEnabled val="1"/>
        </dgm:presLayoutVars>
      </dgm:prSet>
      <dgm:spPr/>
    </dgm:pt>
    <dgm:pt modelId="{F1F6D836-3533-49F3-B8EA-CCAC55095B00}" type="pres">
      <dgm:prSet presAssocID="{E29B141F-D7D5-4ADE-B6F3-28B21B92C11C}" presName="space" presStyleCnt="0"/>
      <dgm:spPr/>
    </dgm:pt>
    <dgm:pt modelId="{B5D860AC-9B1B-4E52-B784-556DD38D6178}" type="pres">
      <dgm:prSet presAssocID="{6A5EBDE3-E1A7-4C67-BBB4-1AAA746A1A51}" presName="composite" presStyleCnt="0"/>
      <dgm:spPr/>
    </dgm:pt>
    <dgm:pt modelId="{0D95CA0D-A615-49E0-9081-08F2F5BA4CBB}" type="pres">
      <dgm:prSet presAssocID="{6A5EBDE3-E1A7-4C67-BBB4-1AAA746A1A51}" presName="parTx" presStyleLbl="alignNode1" presStyleIdx="1" presStyleCnt="2" custLinFactNeighborX="-6972" custLinFactNeighborY="1684">
        <dgm:presLayoutVars>
          <dgm:chMax val="0"/>
          <dgm:chPref val="0"/>
          <dgm:bulletEnabled val="1"/>
        </dgm:presLayoutVars>
      </dgm:prSet>
      <dgm:spPr/>
    </dgm:pt>
    <dgm:pt modelId="{FB3FE930-7A73-41FC-B763-911B8CE51311}" type="pres">
      <dgm:prSet presAssocID="{6A5EBDE3-E1A7-4C67-BBB4-1AAA746A1A51}" presName="desTx" presStyleLbl="alignAccFollowNode1" presStyleIdx="1" presStyleCnt="2" custLinFactNeighborX="-6972">
        <dgm:presLayoutVars>
          <dgm:bulletEnabled val="1"/>
        </dgm:presLayoutVars>
      </dgm:prSet>
      <dgm:spPr/>
    </dgm:pt>
  </dgm:ptLst>
  <dgm:cxnLst>
    <dgm:cxn modelId="{3B64A203-F369-423C-A956-D0A58E1031DA}" srcId="{D1B96808-7EF9-4746-9D48-0615E2641FB8}" destId="{6A5EBDE3-E1A7-4C67-BBB4-1AAA746A1A51}" srcOrd="1" destOrd="0" parTransId="{7437E67C-A961-466E-9F57-D60BB7271622}" sibTransId="{7B3D33FD-EA67-4381-996F-D3CD05423968}"/>
    <dgm:cxn modelId="{6F9A2C43-C0D9-4804-953F-D89CA3367771}" type="presOf" srcId="{DCEB8988-7E30-4823-9B7A-AC88D2432C7B}" destId="{ABC56A9E-80A6-45BB-B8E4-D5FFFE42F2C9}" srcOrd="0" destOrd="0" presId="urn:microsoft.com/office/officeart/2005/8/layout/hList1"/>
    <dgm:cxn modelId="{857AED45-93B4-4E3B-AA83-F82FCEB2624B}" srcId="{6A5EBDE3-E1A7-4C67-BBB4-1AAA746A1A51}" destId="{44042617-893D-4DB7-B8F3-3BA89CCBF546}" srcOrd="1" destOrd="0" parTransId="{7399B41A-6EFF-406C-AA94-C6E452D2EFA2}" sibTransId="{5767751F-FB4C-42A6-8323-5ACC540DC325}"/>
    <dgm:cxn modelId="{13A96449-C2D2-41CD-9FC6-7760ED441D5B}" type="presOf" srcId="{0150F552-765B-4FEA-87F5-AD411A2BBE19}" destId="{FB3FE930-7A73-41FC-B763-911B8CE51311}" srcOrd="0" destOrd="0" presId="urn:microsoft.com/office/officeart/2005/8/layout/hList1"/>
    <dgm:cxn modelId="{D308C551-2ED7-4DEF-9E9D-DC5B5999A588}" type="presOf" srcId="{5BF8DD30-4EBD-4A93-BE55-5ECEC69F4719}" destId="{FB3FE930-7A73-41FC-B763-911B8CE51311}" srcOrd="0" destOrd="2" presId="urn:microsoft.com/office/officeart/2005/8/layout/hList1"/>
    <dgm:cxn modelId="{7BCFBF73-84F7-4185-A980-6352E63C599C}" srcId="{D1B96808-7EF9-4746-9D48-0615E2641FB8}" destId="{5337427D-B8AB-4DD9-B492-26CD5CEF32F3}" srcOrd="0" destOrd="0" parTransId="{01DA1935-66EB-418A-8531-52BB982C78E4}" sibTransId="{E29B141F-D7D5-4ADE-B6F3-28B21B92C11C}"/>
    <dgm:cxn modelId="{B821ED7A-29F9-41B3-B99F-6DC945F5F236}" srcId="{6A5EBDE3-E1A7-4C67-BBB4-1AAA746A1A51}" destId="{363F3A48-8138-4EED-8709-510D878EA69E}" srcOrd="3" destOrd="0" parTransId="{2F331F70-9A77-4F66-ADE8-255175651107}" sibTransId="{5391CDA1-EFEF-4096-AE0D-A8AB5605153E}"/>
    <dgm:cxn modelId="{65201E9A-6F87-45FA-B5D5-CBD6314CF70D}" type="presOf" srcId="{5337427D-B8AB-4DD9-B492-26CD5CEF32F3}" destId="{5CC1490F-53EC-4D0C-8608-FC4039C6C023}" srcOrd="0" destOrd="0" presId="urn:microsoft.com/office/officeart/2005/8/layout/hList1"/>
    <dgm:cxn modelId="{6D4FD2BF-322A-4D48-AEEB-9CC3A9A8D719}" type="presOf" srcId="{44042617-893D-4DB7-B8F3-3BA89CCBF546}" destId="{FB3FE930-7A73-41FC-B763-911B8CE51311}" srcOrd="0" destOrd="1" presId="urn:microsoft.com/office/officeart/2005/8/layout/hList1"/>
    <dgm:cxn modelId="{F0AF92C4-2171-4D34-ABEA-0AFA390C2596}" srcId="{5337427D-B8AB-4DD9-B492-26CD5CEF32F3}" destId="{DCEB8988-7E30-4823-9B7A-AC88D2432C7B}" srcOrd="0" destOrd="0" parTransId="{0344EA0B-192E-4019-B75E-BC546102FAA3}" sibTransId="{943F0D94-F5DD-472F-8D5D-022EE18027F7}"/>
    <dgm:cxn modelId="{A2DC9CD7-5CA5-44AF-9BB7-1CF8F82FEAF5}" type="presOf" srcId="{6A5EBDE3-E1A7-4C67-BBB4-1AAA746A1A51}" destId="{0D95CA0D-A615-49E0-9081-08F2F5BA4CBB}" srcOrd="0" destOrd="0" presId="urn:microsoft.com/office/officeart/2005/8/layout/hList1"/>
    <dgm:cxn modelId="{7D2FF6DB-3215-4199-9060-B8E0143BCDC4}" type="presOf" srcId="{D1B96808-7EF9-4746-9D48-0615E2641FB8}" destId="{120ADFD2-A65D-4489-95CF-9E83F1073FAA}" srcOrd="0" destOrd="0" presId="urn:microsoft.com/office/officeart/2005/8/layout/hList1"/>
    <dgm:cxn modelId="{366181DD-3AA8-427F-A599-72F5E951FA39}" srcId="{6A5EBDE3-E1A7-4C67-BBB4-1AAA746A1A51}" destId="{5BF8DD30-4EBD-4A93-BE55-5ECEC69F4719}" srcOrd="2" destOrd="0" parTransId="{20D5F209-69F2-4A09-BFC7-207A676696A2}" sibTransId="{1550CC91-730A-415E-B6CF-A519CBFE29F6}"/>
    <dgm:cxn modelId="{AC73AAE7-6BF6-4B1C-82C7-D58CB7C2B371}" srcId="{6A5EBDE3-E1A7-4C67-BBB4-1AAA746A1A51}" destId="{0150F552-765B-4FEA-87F5-AD411A2BBE19}" srcOrd="0" destOrd="0" parTransId="{95E0B36A-71F2-4CEE-AACA-8B2BD2631B24}" sibTransId="{EAB1FD08-DBFE-4CE9-9E01-B97D1984A6EC}"/>
    <dgm:cxn modelId="{BDFCF4F0-D7ED-4D5E-BDB1-6CB3D3B00C91}" type="presOf" srcId="{363F3A48-8138-4EED-8709-510D878EA69E}" destId="{FB3FE930-7A73-41FC-B763-911B8CE51311}" srcOrd="0" destOrd="3" presId="urn:microsoft.com/office/officeart/2005/8/layout/hList1"/>
    <dgm:cxn modelId="{179B780D-9A96-485B-81B8-2A136EDFA4EB}" type="presParOf" srcId="{120ADFD2-A65D-4489-95CF-9E83F1073FAA}" destId="{7A2BD166-4389-461A-AA93-17CE97940A99}" srcOrd="0" destOrd="0" presId="urn:microsoft.com/office/officeart/2005/8/layout/hList1"/>
    <dgm:cxn modelId="{A8E927B8-F0C9-4370-81E3-18D605E01332}" type="presParOf" srcId="{7A2BD166-4389-461A-AA93-17CE97940A99}" destId="{5CC1490F-53EC-4D0C-8608-FC4039C6C023}" srcOrd="0" destOrd="0" presId="urn:microsoft.com/office/officeart/2005/8/layout/hList1"/>
    <dgm:cxn modelId="{DB01E9EB-72E5-4AA1-BE5F-95D48DA66D83}" type="presParOf" srcId="{7A2BD166-4389-461A-AA93-17CE97940A99}" destId="{ABC56A9E-80A6-45BB-B8E4-D5FFFE42F2C9}" srcOrd="1" destOrd="0" presId="urn:microsoft.com/office/officeart/2005/8/layout/hList1"/>
    <dgm:cxn modelId="{9D05BB90-87F4-4FD2-9496-D81F928AAFE8}" type="presParOf" srcId="{120ADFD2-A65D-4489-95CF-9E83F1073FAA}" destId="{F1F6D836-3533-49F3-B8EA-CCAC55095B00}" srcOrd="1" destOrd="0" presId="urn:microsoft.com/office/officeart/2005/8/layout/hList1"/>
    <dgm:cxn modelId="{1D5CB254-99E0-4EEF-A8EB-17936954010A}" type="presParOf" srcId="{120ADFD2-A65D-4489-95CF-9E83F1073FAA}" destId="{B5D860AC-9B1B-4E52-B784-556DD38D6178}" srcOrd="2" destOrd="0" presId="urn:microsoft.com/office/officeart/2005/8/layout/hList1"/>
    <dgm:cxn modelId="{0CB22EE6-E570-4072-8B80-587D70D4BE64}" type="presParOf" srcId="{B5D860AC-9B1B-4E52-B784-556DD38D6178}" destId="{0D95CA0D-A615-49E0-9081-08F2F5BA4CBB}" srcOrd="0" destOrd="0" presId="urn:microsoft.com/office/officeart/2005/8/layout/hList1"/>
    <dgm:cxn modelId="{4D671C60-7310-4DCF-A3F9-BEF76A11F4CA}" type="presParOf" srcId="{B5D860AC-9B1B-4E52-B784-556DD38D6178}" destId="{FB3FE930-7A73-41FC-B763-911B8CE513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1490F-53EC-4D0C-8608-FC4039C6C023}">
      <dsp:nvSpPr>
        <dsp:cNvPr id="0" name=""/>
        <dsp:cNvSpPr/>
      </dsp:nvSpPr>
      <dsp:spPr>
        <a:xfrm>
          <a:off x="29" y="135780"/>
          <a:ext cx="2832445" cy="65283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1"/>
              </a:solidFill>
            </a:rPr>
            <a:t>The ETS applies to </a:t>
          </a:r>
        </a:p>
      </dsp:txBody>
      <dsp:txXfrm>
        <a:off x="29" y="135780"/>
        <a:ext cx="2832445" cy="652838"/>
      </dsp:txXfrm>
    </dsp:sp>
    <dsp:sp modelId="{ABC56A9E-80A6-45BB-B8E4-D5FFFE42F2C9}">
      <dsp:nvSpPr>
        <dsp:cNvPr id="0" name=""/>
        <dsp:cNvSpPr/>
      </dsp:nvSpPr>
      <dsp:spPr>
        <a:xfrm>
          <a:off x="29" y="788619"/>
          <a:ext cx="2832445" cy="291364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all employees regardless of full/part-time status (including temporary or seasonal workers)</a:t>
          </a:r>
        </a:p>
      </dsp:txBody>
      <dsp:txXfrm>
        <a:off x="29" y="788619"/>
        <a:ext cx="2832445" cy="2913645"/>
      </dsp:txXfrm>
    </dsp:sp>
    <dsp:sp modelId="{0D95CA0D-A615-49E0-9081-08F2F5BA4CBB}">
      <dsp:nvSpPr>
        <dsp:cNvPr id="0" name=""/>
        <dsp:cNvSpPr/>
      </dsp:nvSpPr>
      <dsp:spPr>
        <a:xfrm>
          <a:off x="3031539" y="146773"/>
          <a:ext cx="2832445" cy="652838"/>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The ETS </a:t>
          </a:r>
          <a:r>
            <a:rPr lang="en-US" sz="1800" kern="1200" baseline="0" dirty="0">
              <a:solidFill>
                <a:schemeClr val="tx1"/>
              </a:solidFill>
            </a:rPr>
            <a:t>does</a:t>
          </a:r>
          <a:r>
            <a:rPr lang="en-US" sz="1800" kern="1200" dirty="0">
              <a:solidFill>
                <a:schemeClr val="tx1"/>
              </a:solidFill>
            </a:rPr>
            <a:t> not apply to employees who</a:t>
          </a:r>
        </a:p>
      </dsp:txBody>
      <dsp:txXfrm>
        <a:off x="3031539" y="146773"/>
        <a:ext cx="2832445" cy="652838"/>
      </dsp:txXfrm>
    </dsp:sp>
    <dsp:sp modelId="{FB3FE930-7A73-41FC-B763-911B8CE51311}">
      <dsp:nvSpPr>
        <dsp:cNvPr id="0" name=""/>
        <dsp:cNvSpPr/>
      </dsp:nvSpPr>
      <dsp:spPr>
        <a:xfrm>
          <a:off x="3031539" y="788619"/>
          <a:ext cx="2832445" cy="291364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telework</a:t>
          </a:r>
        </a:p>
        <a:p>
          <a:pPr marL="171450" lvl="1" indent="-171450" algn="l" defTabSz="800100">
            <a:lnSpc>
              <a:spcPct val="90000"/>
            </a:lnSpc>
            <a:spcBef>
              <a:spcPct val="0"/>
            </a:spcBef>
            <a:spcAft>
              <a:spcPct val="15000"/>
            </a:spcAft>
            <a:buChar char="•"/>
          </a:pPr>
          <a:r>
            <a:rPr lang="en-US" sz="1800" kern="1200" dirty="0"/>
            <a:t>do not report to a workplace where other individuals (coworkers, customers, etc.) are present</a:t>
          </a:r>
        </a:p>
        <a:p>
          <a:pPr marL="171450" lvl="1" indent="-171450" algn="l" defTabSz="800100">
            <a:lnSpc>
              <a:spcPct val="90000"/>
            </a:lnSpc>
            <a:spcBef>
              <a:spcPct val="0"/>
            </a:spcBef>
            <a:spcAft>
              <a:spcPct val="15000"/>
            </a:spcAft>
            <a:buChar char="•"/>
          </a:pPr>
          <a:r>
            <a:rPr lang="en-US" sz="1800" kern="1200" dirty="0"/>
            <a:t>work exclusively outdoors</a:t>
          </a:r>
        </a:p>
        <a:p>
          <a:pPr marL="171450" lvl="1" indent="-171450" algn="l" defTabSz="800100">
            <a:lnSpc>
              <a:spcPct val="90000"/>
            </a:lnSpc>
            <a:spcBef>
              <a:spcPct val="0"/>
            </a:spcBef>
            <a:spcAft>
              <a:spcPct val="15000"/>
            </a:spcAft>
            <a:buChar char="•"/>
          </a:pPr>
          <a:r>
            <a:rPr lang="en-US" sz="1800" kern="1200" dirty="0"/>
            <a:t>are federal contractors and employees working in healthcare settings</a:t>
          </a:r>
        </a:p>
      </dsp:txBody>
      <dsp:txXfrm>
        <a:off x="3031539" y="788619"/>
        <a:ext cx="2832445" cy="29136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C6FA2-F2D3-4DD0-A04E-A4B845570D83}" type="datetimeFigureOut">
              <a:rPr lang="en-US" smtClean="0"/>
              <a:t>12/17/2021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958FD-5F88-4C00-B1A8-33F4E0A4FA48}" type="slidenum">
              <a:rPr lang="en-US" smtClean="0"/>
              <a:t>‹#›</a:t>
            </a:fld>
            <a:endParaRPr lang="en-US" dirty="0"/>
          </a:p>
        </p:txBody>
      </p:sp>
    </p:spTree>
    <p:extLst>
      <p:ext uri="{BB962C8B-B14F-4D97-AF65-F5344CB8AC3E}">
        <p14:creationId xmlns:p14="http://schemas.microsoft.com/office/powerpoint/2010/main" val="33600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How to count 100 when multiple entities are involved is the single most common question we receive. I am always surprised by how many organizations consist of a number of relatively small separate but related entities.</a:t>
            </a:r>
          </a:p>
        </p:txBody>
      </p:sp>
      <p:sp>
        <p:nvSpPr>
          <p:cNvPr id="4" name="Slide Number Placeholder 3"/>
          <p:cNvSpPr>
            <a:spLocks noGrp="1"/>
          </p:cNvSpPr>
          <p:nvPr>
            <p:ph type="sldNum" sz="quarter" idx="5"/>
          </p:nvPr>
        </p:nvSpPr>
        <p:spPr/>
        <p:txBody>
          <a:bodyPr/>
          <a:lstStyle/>
          <a:p>
            <a:fld id="{DB1958FD-5F88-4C00-B1A8-33F4E0A4FA48}" type="slidenum">
              <a:rPr lang="en-US" smtClean="0"/>
              <a:t>5</a:t>
            </a:fld>
            <a:endParaRPr lang="en-US" dirty="0"/>
          </a:p>
        </p:txBody>
      </p:sp>
    </p:spTree>
    <p:extLst>
      <p:ext uri="{BB962C8B-B14F-4D97-AF65-F5344CB8AC3E}">
        <p14:creationId xmlns:p14="http://schemas.microsoft.com/office/powerpoint/2010/main" val="31907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Our understanding is that if an employer reaches 100 employees during the ETS, but then reduces employment under 100, they will still be subject to the ETS</a:t>
            </a:r>
          </a:p>
        </p:txBody>
      </p:sp>
      <p:sp>
        <p:nvSpPr>
          <p:cNvPr id="4" name="Slide Number Placeholder 3"/>
          <p:cNvSpPr>
            <a:spLocks noGrp="1"/>
          </p:cNvSpPr>
          <p:nvPr>
            <p:ph type="sldNum" sz="quarter" idx="5"/>
          </p:nvPr>
        </p:nvSpPr>
        <p:spPr/>
        <p:txBody>
          <a:bodyPr/>
          <a:lstStyle/>
          <a:p>
            <a:fld id="{DB1958FD-5F88-4C00-B1A8-33F4E0A4FA48}" type="slidenum">
              <a:rPr lang="en-US" smtClean="0"/>
              <a:t>6</a:t>
            </a:fld>
            <a:endParaRPr lang="en-US" dirty="0"/>
          </a:p>
        </p:txBody>
      </p:sp>
    </p:spTree>
    <p:extLst>
      <p:ext uri="{BB962C8B-B14F-4D97-AF65-F5344CB8AC3E}">
        <p14:creationId xmlns:p14="http://schemas.microsoft.com/office/powerpoint/2010/main" val="104981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questions about remote and outdoor workers</a:t>
            </a:r>
          </a:p>
          <a:p>
            <a:pPr marL="171450" indent="-171450">
              <a:buFont typeface="Arial" panose="020B0604020202020204" pitchFamily="34" charset="0"/>
              <a:buChar char="•"/>
            </a:pPr>
            <a:r>
              <a:rPr lang="en-US" dirty="0"/>
              <a:t>Should discuss the allowance for a teleworker or outdoor worker to spend a de minimis amount of time in the office or facility (e.g. use the bathroom, sign a time-card, etc.)</a:t>
            </a:r>
          </a:p>
          <a:p>
            <a:pPr marL="171450" indent="-171450">
              <a:buFont typeface="Arial" panose="020B0604020202020204" pitchFamily="34" charset="0"/>
              <a:buChar char="•"/>
            </a:pPr>
            <a:r>
              <a:rPr lang="en-US" dirty="0"/>
              <a:t>Regularly riding in a vehicle with another employee makes an employee subject to the ETS</a:t>
            </a:r>
          </a:p>
        </p:txBody>
      </p:sp>
      <p:sp>
        <p:nvSpPr>
          <p:cNvPr id="4" name="Slide Number Placeholder 3"/>
          <p:cNvSpPr>
            <a:spLocks noGrp="1"/>
          </p:cNvSpPr>
          <p:nvPr>
            <p:ph type="sldNum" sz="quarter" idx="5"/>
          </p:nvPr>
        </p:nvSpPr>
        <p:spPr/>
        <p:txBody>
          <a:bodyPr/>
          <a:lstStyle/>
          <a:p>
            <a:fld id="{DB1958FD-5F88-4C00-B1A8-33F4E0A4FA48}" type="slidenum">
              <a:rPr lang="en-US" smtClean="0"/>
              <a:t>7</a:t>
            </a:fld>
            <a:endParaRPr lang="en-US" dirty="0"/>
          </a:p>
        </p:txBody>
      </p:sp>
    </p:spTree>
    <p:extLst>
      <p:ext uri="{BB962C8B-B14F-4D97-AF65-F5344CB8AC3E}">
        <p14:creationId xmlns:p14="http://schemas.microsoft.com/office/powerpoint/2010/main" val="176832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questions about what to do with the employee who does not get tested one week – unpaid leave? Disciplinary action if it happens too much? etc. </a:t>
            </a:r>
          </a:p>
        </p:txBody>
      </p:sp>
      <p:sp>
        <p:nvSpPr>
          <p:cNvPr id="4" name="Slide Number Placeholder 3"/>
          <p:cNvSpPr>
            <a:spLocks noGrp="1"/>
          </p:cNvSpPr>
          <p:nvPr>
            <p:ph type="sldNum" sz="quarter" idx="5"/>
          </p:nvPr>
        </p:nvSpPr>
        <p:spPr/>
        <p:txBody>
          <a:bodyPr/>
          <a:lstStyle/>
          <a:p>
            <a:fld id="{DB1958FD-5F88-4C00-B1A8-33F4E0A4FA48}" type="slidenum">
              <a:rPr lang="en-US" smtClean="0"/>
              <a:t>8</a:t>
            </a:fld>
            <a:endParaRPr lang="en-US" dirty="0"/>
          </a:p>
        </p:txBody>
      </p:sp>
    </p:spTree>
    <p:extLst>
      <p:ext uri="{BB962C8B-B14F-4D97-AF65-F5344CB8AC3E}">
        <p14:creationId xmlns:p14="http://schemas.microsoft.com/office/powerpoint/2010/main" val="351385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difference between time off to be vaccinated vs time off for recovery of side effects</a:t>
            </a:r>
          </a:p>
          <a:p>
            <a:pPr marL="628650" lvl="1" indent="-171450">
              <a:buFont typeface="Arial" panose="020B0604020202020204" pitchFamily="34" charset="0"/>
              <a:buChar char="•"/>
            </a:pPr>
            <a:r>
              <a:rPr lang="en-US" dirty="0"/>
              <a:t>Employer </a:t>
            </a:r>
            <a:r>
              <a:rPr lang="en-US" u="none" dirty="0"/>
              <a:t>cannot require </a:t>
            </a:r>
            <a:r>
              <a:rPr lang="en-US" dirty="0"/>
              <a:t>employee to use their own PTO or sick leave to get vaccinated</a:t>
            </a:r>
          </a:p>
          <a:p>
            <a:pPr marL="628650" lvl="1" indent="-171450">
              <a:buFont typeface="Arial" panose="020B0604020202020204" pitchFamily="34" charset="0"/>
              <a:buChar char="•"/>
            </a:pPr>
            <a:r>
              <a:rPr lang="en-US" dirty="0"/>
              <a:t>Employer </a:t>
            </a:r>
            <a:r>
              <a:rPr lang="en-US" u="sng" dirty="0"/>
              <a:t>can require </a:t>
            </a:r>
            <a:r>
              <a:rPr lang="en-US" dirty="0"/>
              <a:t>to use available PTO or sick leave to recover from side effects</a:t>
            </a:r>
          </a:p>
        </p:txBody>
      </p:sp>
      <p:sp>
        <p:nvSpPr>
          <p:cNvPr id="4" name="Slide Number Placeholder 3"/>
          <p:cNvSpPr>
            <a:spLocks noGrp="1"/>
          </p:cNvSpPr>
          <p:nvPr>
            <p:ph type="sldNum" sz="quarter" idx="5"/>
          </p:nvPr>
        </p:nvSpPr>
        <p:spPr/>
        <p:txBody>
          <a:bodyPr/>
          <a:lstStyle/>
          <a:p>
            <a:fld id="{DB1958FD-5F88-4C00-B1A8-33F4E0A4FA48}" type="slidenum">
              <a:rPr lang="en-US" smtClean="0"/>
              <a:t>9</a:t>
            </a:fld>
            <a:endParaRPr lang="en-US" dirty="0"/>
          </a:p>
        </p:txBody>
      </p:sp>
    </p:spTree>
    <p:extLst>
      <p:ext uri="{BB962C8B-B14F-4D97-AF65-F5344CB8AC3E}">
        <p14:creationId xmlns:p14="http://schemas.microsoft.com/office/powerpoint/2010/main" val="2072688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B_home_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392"/>
            <a:ext cx="12192000" cy="2526792"/>
          </a:xfrm>
          <a:prstGeom prst="rect">
            <a:avLst/>
          </a:prstGeom>
        </p:spPr>
      </p:pic>
      <p:sp>
        <p:nvSpPr>
          <p:cNvPr id="9" name="Rectangle 8"/>
          <p:cNvSpPr/>
          <p:nvPr/>
        </p:nvSpPr>
        <p:spPr>
          <a:xfrm>
            <a:off x="0" y="3429000"/>
            <a:ext cx="12192000" cy="731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09600" y="850392"/>
            <a:ext cx="10973491" cy="2526792"/>
          </a:xfrm>
          <a:noFill/>
        </p:spPr>
        <p:txBody>
          <a:bodyPr lIns="0" anchor="ctr" anchorCtr="0"/>
          <a:lstStyle>
            <a:lvl1pPr>
              <a:lnSpc>
                <a:spcPts val="3733"/>
              </a:lnSpc>
              <a:defRPr sz="3733" b="1">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840481"/>
            <a:ext cx="10973491" cy="731520"/>
          </a:xfrm>
        </p:spPr>
        <p:txBody>
          <a:bodyPr>
            <a:noAutofit/>
          </a:bodyPr>
          <a:lstStyle>
            <a:lvl1pPr marL="0" indent="0" algn="l">
              <a:lnSpc>
                <a:spcPts val="3067"/>
              </a:lnSpc>
              <a:buNone/>
              <a:defRPr sz="2800" b="1">
                <a:solidFill>
                  <a:schemeClr val="tx2"/>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1" y="4690872"/>
            <a:ext cx="6764804" cy="365125"/>
          </a:xfrm>
          <a:prstGeom prst="rect">
            <a:avLst/>
          </a:prstGeom>
        </p:spPr>
        <p:txBody>
          <a:bodyPr lIns="0" tIns="0" rIns="0" bIns="0"/>
          <a:lstStyle>
            <a:lvl1pPr>
              <a:defRPr sz="2133" b="1">
                <a:solidFill>
                  <a:schemeClr val="accent1"/>
                </a:solidFill>
                <a:latin typeface="Century Gothic" panose="020B0502020202020204" pitchFamily="34" charset="0"/>
              </a:defRPr>
            </a:lvl1pPr>
          </a:lstStyle>
          <a:p>
            <a:fld id="{48D60DF8-FE5B-409D-A78A-2A11C05077C6}" type="datetime1">
              <a:rPr lang="en-US" smtClean="0"/>
              <a:t>12/17/2021</a:t>
            </a:fld>
            <a:endParaRPr lang="en-US" dirty="0"/>
          </a:p>
        </p:txBody>
      </p:sp>
      <p:pic>
        <p:nvPicPr>
          <p:cNvPr id="10" name="Picture 9" descr="A_hom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1328"/>
            <a:ext cx="1828800" cy="545360"/>
          </a:xfrm>
          <a:prstGeom prst="rect">
            <a:avLst/>
          </a:prstGeom>
        </p:spPr>
      </p:pic>
    </p:spTree>
    <p:extLst>
      <p:ext uri="{BB962C8B-B14F-4D97-AF65-F5344CB8AC3E}">
        <p14:creationId xmlns:p14="http://schemas.microsoft.com/office/powerpoint/2010/main" val="419622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0475485" y="6434667"/>
            <a:ext cx="1039183" cy="457200"/>
          </a:xfrm>
          <a:prstGeom prst="rect">
            <a:avLst/>
          </a:prstGeom>
        </p:spPr>
        <p:txBody>
          <a:bodyPr vert="horz" lIns="0" tIns="0" rIns="0" bIns="0" rtlCol="0" anchor="ctr"/>
          <a:lstStyle>
            <a:lvl1pPr algn="r">
              <a:defRPr sz="1067" b="0">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00530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1271018"/>
            <a:ext cx="12192000" cy="55869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09602" y="1601197"/>
            <a:ext cx="6764804" cy="1610400"/>
          </a:xfrm>
          <a:noFill/>
        </p:spPr>
        <p:txBody>
          <a:bodyPr lIns="0" anchor="b" anchorCtr="0"/>
          <a:lstStyle>
            <a:lvl1pPr>
              <a:lnSpc>
                <a:spcPts val="3733"/>
              </a:lnSpc>
              <a:defRPr sz="3733" b="1">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2" y="3429001"/>
            <a:ext cx="6764804" cy="988095"/>
          </a:xfrm>
        </p:spPr>
        <p:txBody>
          <a:bodyPr>
            <a:noAutofit/>
          </a:bodyPr>
          <a:lstStyle>
            <a:lvl1pPr marL="0" indent="0" algn="l">
              <a:lnSpc>
                <a:spcPts val="2533"/>
              </a:lnSpc>
              <a:buNone/>
              <a:defRPr sz="2400">
                <a:solidFill>
                  <a:srgbClr val="FFFFFF"/>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1" y="4572000"/>
            <a:ext cx="6764804" cy="365125"/>
          </a:xfrm>
          <a:prstGeom prst="rect">
            <a:avLst/>
          </a:prstGeom>
        </p:spPr>
        <p:txBody>
          <a:bodyPr lIns="0" tIns="0" rIns="0" bIns="0"/>
          <a:lstStyle>
            <a:lvl1pPr>
              <a:defRPr sz="2133" b="1">
                <a:solidFill>
                  <a:srgbClr val="FFFFFF"/>
                </a:solidFill>
                <a:latin typeface="Century Gothic" panose="020B0502020202020204" pitchFamily="34" charset="0"/>
              </a:defRPr>
            </a:lvl1pPr>
          </a:lstStyle>
          <a:p>
            <a:fld id="{032495E4-9738-45D5-A3CA-4C00BA9DE186}" type="datetime1">
              <a:rPr lang="en-US" smtClean="0"/>
              <a:t>12/17/2021</a:t>
            </a:fld>
            <a:endParaRPr lang="en-US" dirty="0"/>
          </a:p>
        </p:txBody>
      </p:sp>
      <p:pic>
        <p:nvPicPr>
          <p:cNvPr id="7" name="Picture 6" descr="A_home_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71016"/>
          </a:xfrm>
          <a:prstGeom prst="rect">
            <a:avLst/>
          </a:prstGeom>
        </p:spPr>
      </p:pic>
      <p:sp>
        <p:nvSpPr>
          <p:cNvPr id="10" name="TextBox 9"/>
          <p:cNvSpPr txBox="1"/>
          <p:nvPr/>
        </p:nvSpPr>
        <p:spPr>
          <a:xfrm>
            <a:off x="609600" y="6516517"/>
            <a:ext cx="24384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68" r="64161"/>
          <a:stretch/>
        </p:blipFill>
        <p:spPr>
          <a:xfrm>
            <a:off x="7903027" y="0"/>
            <a:ext cx="4288973" cy="6858000"/>
          </a:xfrm>
          <a:prstGeom prst="rect">
            <a:avLst/>
          </a:prstGeom>
        </p:spPr>
      </p:pic>
      <p:pic>
        <p:nvPicPr>
          <p:cNvPr id="11" name="Picture 10" descr="A_hom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532384"/>
            <a:ext cx="1828800" cy="545360"/>
          </a:xfrm>
          <a:prstGeom prst="rect">
            <a:avLst/>
          </a:prstGeom>
        </p:spPr>
      </p:pic>
    </p:spTree>
    <p:extLst>
      <p:ext uri="{BB962C8B-B14F-4D97-AF65-F5344CB8AC3E}">
        <p14:creationId xmlns:p14="http://schemas.microsoft.com/office/powerpoint/2010/main" val="201639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mbria" panose="02040503050406030204" pitchFamily="18" charset="0"/>
              </a:defRPr>
            </a:lvl1pPr>
            <a:lvl2pPr marL="990575" indent="-304792">
              <a:buFont typeface="Arial" panose="020B0604020202020204" pitchFamily="34" charset="0"/>
              <a:buChar char="•"/>
              <a:defRPr>
                <a:latin typeface="Cambria" panose="02040503050406030204" pitchFamily="18" charset="0"/>
              </a:defRPr>
            </a:lvl2pPr>
            <a:lvl3pPr>
              <a:defRPr>
                <a:latin typeface="Cambria" panose="02040503050406030204" pitchFamily="18" charset="0"/>
              </a:defRPr>
            </a:lvl3pPr>
            <a:lvl4pPr>
              <a:buClr>
                <a:schemeClr val="tx2"/>
              </a:buClr>
              <a:defRPr>
                <a:latin typeface="Cambria" panose="02040503050406030204" pitchFamily="18" charset="0"/>
              </a:defRPr>
            </a:lvl4pPr>
            <a:lvl5pPr>
              <a:defRPr>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_home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620" y="6472207"/>
            <a:ext cx="1054249" cy="314384"/>
          </a:xfrm>
          <a:prstGeom prst="rect">
            <a:avLst/>
          </a:prstGeom>
        </p:spPr>
      </p:pic>
      <p:sp>
        <p:nvSpPr>
          <p:cNvPr id="6" name="Slide Number Placeholder 5">
            <a:extLst>
              <a:ext uri="{FF2B5EF4-FFF2-40B4-BE49-F238E27FC236}">
                <a16:creationId xmlns:a16="http://schemas.microsoft.com/office/drawing/2014/main" id="{1E493582-7E97-491F-B2DD-6149C721B15F}"/>
              </a:ext>
            </a:extLst>
          </p:cNvPr>
          <p:cNvSpPr>
            <a:spLocks noGrp="1"/>
          </p:cNvSpPr>
          <p:nvPr>
            <p:ph type="sldNum" sz="quarter" idx="4"/>
          </p:nvPr>
        </p:nvSpPr>
        <p:spPr>
          <a:xfrm>
            <a:off x="10475485" y="6434667"/>
            <a:ext cx="1039183" cy="457200"/>
          </a:xfrm>
          <a:prstGeom prst="rect">
            <a:avLst/>
          </a:prstGeom>
        </p:spPr>
        <p:txBody>
          <a:bodyPr vert="horz" lIns="0" tIns="0" rIns="0" bIns="0" rtlCol="0" anchor="ctr"/>
          <a:lstStyle>
            <a:lvl1pPr algn="r">
              <a:defRPr sz="1067" b="0">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8174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271018"/>
            <a:ext cx="12192000" cy="55869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09602" y="1601197"/>
            <a:ext cx="6764804" cy="1610400"/>
          </a:xfrm>
          <a:noFill/>
        </p:spPr>
        <p:txBody>
          <a:bodyPr lIns="0" anchor="b" anchorCtr="0"/>
          <a:lstStyle>
            <a:lvl1pPr>
              <a:lnSpc>
                <a:spcPts val="3733"/>
              </a:lnSpc>
              <a:defRPr sz="3733" b="1">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2" y="3429001"/>
            <a:ext cx="6764804" cy="988095"/>
          </a:xfrm>
        </p:spPr>
        <p:txBody>
          <a:bodyPr>
            <a:noAutofit/>
          </a:bodyPr>
          <a:lstStyle>
            <a:lvl1pPr marL="0" indent="0" algn="l">
              <a:lnSpc>
                <a:spcPts val="2533"/>
              </a:lnSpc>
              <a:buNone/>
              <a:defRPr sz="2400">
                <a:solidFill>
                  <a:srgbClr val="FFFFFF"/>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1" y="4572000"/>
            <a:ext cx="6764804" cy="365125"/>
          </a:xfrm>
          <a:prstGeom prst="rect">
            <a:avLst/>
          </a:prstGeom>
        </p:spPr>
        <p:txBody>
          <a:bodyPr lIns="0" tIns="0" rIns="0" bIns="0"/>
          <a:lstStyle>
            <a:lvl1pPr>
              <a:defRPr sz="2133" b="1">
                <a:solidFill>
                  <a:srgbClr val="FFFFFF"/>
                </a:solidFill>
                <a:latin typeface="Century Gothic" panose="020B0502020202020204" pitchFamily="34" charset="0"/>
              </a:defRPr>
            </a:lvl1pPr>
          </a:lstStyle>
          <a:p>
            <a:fld id="{02BF4DD7-AA21-419F-9744-2FC5B0A1E7FD}" type="datetime1">
              <a:rPr lang="en-US" smtClean="0"/>
              <a:t>12/17/2021</a:t>
            </a:fld>
            <a:endParaRPr lang="en-US" dirty="0"/>
          </a:p>
        </p:txBody>
      </p:sp>
      <p:pic>
        <p:nvPicPr>
          <p:cNvPr id="7" name="Picture 6" descr="A_home_lin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71016"/>
          </a:xfrm>
          <a:prstGeom prst="rect">
            <a:avLst/>
          </a:prstGeom>
        </p:spPr>
      </p:pic>
      <p:sp>
        <p:nvSpPr>
          <p:cNvPr id="10" name="TextBox 9"/>
          <p:cNvSpPr txBox="1"/>
          <p:nvPr userDrawn="1"/>
        </p:nvSpPr>
        <p:spPr>
          <a:xfrm>
            <a:off x="609600" y="6516517"/>
            <a:ext cx="24384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4568" r="64161"/>
          <a:stretch/>
        </p:blipFill>
        <p:spPr>
          <a:xfrm>
            <a:off x="7903027" y="0"/>
            <a:ext cx="4288973" cy="6858000"/>
          </a:xfrm>
          <a:prstGeom prst="rect">
            <a:avLst/>
          </a:prstGeom>
        </p:spPr>
      </p:pic>
      <p:pic>
        <p:nvPicPr>
          <p:cNvPr id="11" name="Picture 10" descr="A_home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1" y="532384"/>
            <a:ext cx="1828800" cy="545360"/>
          </a:xfrm>
          <a:prstGeom prst="rect">
            <a:avLst/>
          </a:prstGeom>
        </p:spPr>
      </p:pic>
    </p:spTree>
    <p:extLst>
      <p:ext uri="{BB962C8B-B14F-4D97-AF65-F5344CB8AC3E}">
        <p14:creationId xmlns:p14="http://schemas.microsoft.com/office/powerpoint/2010/main" val="321210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mbria" panose="02040503050406030204" pitchFamily="18" charset="0"/>
              </a:defRPr>
            </a:lvl1pPr>
            <a:lvl2pPr marL="990575" indent="-304792">
              <a:buFont typeface="Arial" panose="020B0604020202020204" pitchFamily="34" charset="0"/>
              <a:buChar char="•"/>
              <a:defRPr>
                <a:latin typeface="Cambria" panose="02040503050406030204" pitchFamily="18" charset="0"/>
              </a:defRPr>
            </a:lvl2pPr>
            <a:lvl3pPr>
              <a:defRPr>
                <a:latin typeface="Cambria" panose="02040503050406030204" pitchFamily="18" charset="0"/>
              </a:defRPr>
            </a:lvl3pPr>
            <a:lvl4pPr>
              <a:buClr>
                <a:schemeClr val="tx2"/>
              </a:buClr>
              <a:defRPr>
                <a:latin typeface="Cambria" panose="02040503050406030204" pitchFamily="18" charset="0"/>
              </a:defRPr>
            </a:lvl4pPr>
            <a:lvl5pPr>
              <a:defRPr>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_hom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3620" y="6472207"/>
            <a:ext cx="1054249" cy="314384"/>
          </a:xfrm>
          <a:prstGeom prst="rect">
            <a:avLst/>
          </a:prstGeom>
        </p:spPr>
      </p:pic>
      <p:sp>
        <p:nvSpPr>
          <p:cNvPr id="6" name="Slide Number Placeholder 5"/>
          <p:cNvSpPr>
            <a:spLocks noGrp="1"/>
          </p:cNvSpPr>
          <p:nvPr>
            <p:ph type="sldNum" sz="quarter" idx="4"/>
          </p:nvPr>
        </p:nvSpPr>
        <p:spPr>
          <a:xfrm>
            <a:off x="10475485" y="6434667"/>
            <a:ext cx="1039183" cy="457200"/>
          </a:xfrm>
          <a:prstGeom prst="rect">
            <a:avLst/>
          </a:prstGeom>
        </p:spPr>
        <p:txBody>
          <a:bodyPr vert="horz" lIns="0" tIns="0" rIns="0" bIns="0" rtlCol="0" anchor="ctr"/>
          <a:lstStyle>
            <a:lvl1pPr algn="r">
              <a:defRPr sz="1067" b="0">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88864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226F-9E6F-489A-A931-C2AFC2866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7ADDF4-1AA9-4343-8465-D48EEF71B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5A021B-9262-4C30-9034-629A93623CCA}"/>
              </a:ext>
            </a:extLst>
          </p:cNvPr>
          <p:cNvSpPr>
            <a:spLocks noGrp="1"/>
          </p:cNvSpPr>
          <p:nvPr>
            <p:ph type="dt" sz="half" idx="10"/>
          </p:nvPr>
        </p:nvSpPr>
        <p:spPr/>
        <p:txBody>
          <a:bodyPr/>
          <a:lstStyle/>
          <a:p>
            <a:fld id="{3CD9B3DC-547B-43E9-809E-A0A4748EB8A2}" type="datetime1">
              <a:rPr lang="en-US" smtClean="0"/>
              <a:t>12/17/2021</a:t>
            </a:fld>
            <a:endParaRPr lang="en-US" dirty="0"/>
          </a:p>
        </p:txBody>
      </p:sp>
      <p:sp>
        <p:nvSpPr>
          <p:cNvPr id="5" name="Footer Placeholder 4">
            <a:extLst>
              <a:ext uri="{FF2B5EF4-FFF2-40B4-BE49-F238E27FC236}">
                <a16:creationId xmlns:a16="http://schemas.microsoft.com/office/drawing/2014/main" id="{F0A86415-C8FB-4A50-B0DD-C1592A3376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BB1D8A-049A-4757-B6F6-F8807916D7A2}"/>
              </a:ext>
            </a:extLst>
          </p:cNvPr>
          <p:cNvSpPr>
            <a:spLocks noGrp="1"/>
          </p:cNvSpPr>
          <p:nvPr>
            <p:ph type="sldNum" sz="quarter" idx="12"/>
          </p:nvPr>
        </p:nvSpPr>
        <p:spPr/>
        <p:txBody>
          <a:bodyPr/>
          <a:lstStyle/>
          <a:p>
            <a:fld id="{73A0DE8C-4E89-466D-A91B-A12C8ECE4F53}" type="slidenum">
              <a:rPr lang="en-US" smtClean="0"/>
              <a:t>‹#›</a:t>
            </a:fld>
            <a:endParaRPr lang="en-US" dirty="0"/>
          </a:p>
        </p:txBody>
      </p:sp>
    </p:spTree>
    <p:extLst>
      <p:ext uri="{BB962C8B-B14F-4D97-AF65-F5344CB8AC3E}">
        <p14:creationId xmlns:p14="http://schemas.microsoft.com/office/powerpoint/2010/main" val="3808443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29AF-DBB3-4A6B-9ED3-E50B6721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B10B4-C54B-4381-8B3B-77481B261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EC04B-AA9A-447E-B198-21DCCD3DE628}"/>
              </a:ext>
            </a:extLst>
          </p:cNvPr>
          <p:cNvSpPr>
            <a:spLocks noGrp="1"/>
          </p:cNvSpPr>
          <p:nvPr>
            <p:ph type="dt" sz="half" idx="10"/>
          </p:nvPr>
        </p:nvSpPr>
        <p:spPr/>
        <p:txBody>
          <a:bodyPr/>
          <a:lstStyle/>
          <a:p>
            <a:fld id="{1882DA85-0797-4FEA-B039-AEA02A08F7A1}" type="datetime1">
              <a:rPr lang="en-US" smtClean="0"/>
              <a:t>12/17/2021</a:t>
            </a:fld>
            <a:endParaRPr lang="en-US" dirty="0"/>
          </a:p>
        </p:txBody>
      </p:sp>
      <p:sp>
        <p:nvSpPr>
          <p:cNvPr id="5" name="Footer Placeholder 4">
            <a:extLst>
              <a:ext uri="{FF2B5EF4-FFF2-40B4-BE49-F238E27FC236}">
                <a16:creationId xmlns:a16="http://schemas.microsoft.com/office/drawing/2014/main" id="{F97F51AA-A9EF-4F67-A51F-9342CCFC49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47D55E-6782-4EEB-BE9F-8BFA96A390E8}"/>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933781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763-AE65-467F-8BB7-24E59244DF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C0A50-E565-43A1-AE8F-F468FA129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A57E4D-7430-44AF-A74E-A5F89B03DF4C}"/>
              </a:ext>
            </a:extLst>
          </p:cNvPr>
          <p:cNvSpPr>
            <a:spLocks noGrp="1"/>
          </p:cNvSpPr>
          <p:nvPr>
            <p:ph type="dt" sz="half" idx="10"/>
          </p:nvPr>
        </p:nvSpPr>
        <p:spPr/>
        <p:txBody>
          <a:bodyPr/>
          <a:lstStyle/>
          <a:p>
            <a:fld id="{A332BDCD-E08C-4F03-A685-0E555BDA1031}" type="datetime1">
              <a:rPr lang="en-US" smtClean="0"/>
              <a:t>12/17/2021</a:t>
            </a:fld>
            <a:endParaRPr lang="en-US" dirty="0"/>
          </a:p>
        </p:txBody>
      </p:sp>
      <p:sp>
        <p:nvSpPr>
          <p:cNvPr id="5" name="Footer Placeholder 4">
            <a:extLst>
              <a:ext uri="{FF2B5EF4-FFF2-40B4-BE49-F238E27FC236}">
                <a16:creationId xmlns:a16="http://schemas.microsoft.com/office/drawing/2014/main" id="{A435D9CA-57AC-4EE1-916B-2B882EA222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00BB42-5C64-4D65-B64B-C28869056B0B}"/>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504565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560E-AFAD-407A-B09B-E7F26CE66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D5D35-2336-40A2-AF8F-0807BE18E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0843E-D7BC-4C5F-968B-16F9532D9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28620-E95E-4802-B227-3219D9C29AED}"/>
              </a:ext>
            </a:extLst>
          </p:cNvPr>
          <p:cNvSpPr>
            <a:spLocks noGrp="1"/>
          </p:cNvSpPr>
          <p:nvPr>
            <p:ph type="dt" sz="half" idx="10"/>
          </p:nvPr>
        </p:nvSpPr>
        <p:spPr/>
        <p:txBody>
          <a:bodyPr/>
          <a:lstStyle/>
          <a:p>
            <a:fld id="{3FEF4EAF-30B1-44AF-B82E-573EBCDDF360}" type="datetime1">
              <a:rPr lang="en-US" smtClean="0"/>
              <a:t>12/17/2021</a:t>
            </a:fld>
            <a:endParaRPr lang="en-US" dirty="0"/>
          </a:p>
        </p:txBody>
      </p:sp>
      <p:sp>
        <p:nvSpPr>
          <p:cNvPr id="6" name="Footer Placeholder 5">
            <a:extLst>
              <a:ext uri="{FF2B5EF4-FFF2-40B4-BE49-F238E27FC236}">
                <a16:creationId xmlns:a16="http://schemas.microsoft.com/office/drawing/2014/main" id="{AB8CB78D-44B3-4B48-A053-CD8196AEE2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BC3D57-3BE2-44BA-A13D-B8FBCCC312E4}"/>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886265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6651-64DA-4B48-82D3-5D140D2E5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5F0E51-3DBD-4065-B6FC-76AD4CA00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EA65C-4232-4C52-BD2D-4B7BE2F92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0765F-3775-4C11-A74F-43C0D9FDC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390B10-D638-4353-ADD5-5887E925F4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0304B-9054-4E2E-BD38-C12E4BB0C283}"/>
              </a:ext>
            </a:extLst>
          </p:cNvPr>
          <p:cNvSpPr>
            <a:spLocks noGrp="1"/>
          </p:cNvSpPr>
          <p:nvPr>
            <p:ph type="dt" sz="half" idx="10"/>
          </p:nvPr>
        </p:nvSpPr>
        <p:spPr/>
        <p:txBody>
          <a:bodyPr/>
          <a:lstStyle/>
          <a:p>
            <a:fld id="{ACE1EDA5-B3A9-40BE-B7B0-9A3DE73F87CA}" type="datetime1">
              <a:rPr lang="en-US" smtClean="0"/>
              <a:t>12/17/2021</a:t>
            </a:fld>
            <a:endParaRPr lang="en-US" dirty="0"/>
          </a:p>
        </p:txBody>
      </p:sp>
      <p:sp>
        <p:nvSpPr>
          <p:cNvPr id="8" name="Footer Placeholder 7">
            <a:extLst>
              <a:ext uri="{FF2B5EF4-FFF2-40B4-BE49-F238E27FC236}">
                <a16:creationId xmlns:a16="http://schemas.microsoft.com/office/drawing/2014/main" id="{9CB37D09-3B6A-4979-A9C7-22AFD44C24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642CFE-168E-4DDA-A1A3-D038D1BE9262}"/>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17706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_home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6" y="6482108"/>
            <a:ext cx="1054249" cy="314384"/>
          </a:xfrm>
          <a:prstGeom prst="rect">
            <a:avLst/>
          </a:prstGeom>
        </p:spPr>
      </p:pic>
    </p:spTree>
    <p:extLst>
      <p:ext uri="{BB962C8B-B14F-4D97-AF65-F5344CB8AC3E}">
        <p14:creationId xmlns:p14="http://schemas.microsoft.com/office/powerpoint/2010/main" val="70966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5190-FA7F-48ED-AB8A-3C29FEF25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288B0-9AE5-4B76-A62A-2724637DB655}"/>
              </a:ext>
            </a:extLst>
          </p:cNvPr>
          <p:cNvSpPr>
            <a:spLocks noGrp="1"/>
          </p:cNvSpPr>
          <p:nvPr>
            <p:ph type="dt" sz="half" idx="10"/>
          </p:nvPr>
        </p:nvSpPr>
        <p:spPr/>
        <p:txBody>
          <a:bodyPr/>
          <a:lstStyle/>
          <a:p>
            <a:fld id="{0C7AA40D-FD4F-47BD-9AC2-740183CDE55A}" type="datetime1">
              <a:rPr lang="en-US" smtClean="0"/>
              <a:t>12/17/2021</a:t>
            </a:fld>
            <a:endParaRPr lang="en-US" dirty="0"/>
          </a:p>
        </p:txBody>
      </p:sp>
      <p:sp>
        <p:nvSpPr>
          <p:cNvPr id="4" name="Footer Placeholder 3">
            <a:extLst>
              <a:ext uri="{FF2B5EF4-FFF2-40B4-BE49-F238E27FC236}">
                <a16:creationId xmlns:a16="http://schemas.microsoft.com/office/drawing/2014/main" id="{C0E83A10-404A-435D-85B2-F06EAFD96B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7D6F7BE-47F9-4ACC-B34C-C0FC34665B0F}"/>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45778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B21802-49FE-4354-94DC-1E9D1298354D}"/>
              </a:ext>
            </a:extLst>
          </p:cNvPr>
          <p:cNvSpPr>
            <a:spLocks noGrp="1"/>
          </p:cNvSpPr>
          <p:nvPr>
            <p:ph type="dt" sz="half" idx="10"/>
          </p:nvPr>
        </p:nvSpPr>
        <p:spPr/>
        <p:txBody>
          <a:bodyPr/>
          <a:lstStyle/>
          <a:p>
            <a:fld id="{EE4B5A1D-7DCD-49E6-8A16-417E204F7104}" type="datetime1">
              <a:rPr lang="en-US" smtClean="0"/>
              <a:t>12/17/2021</a:t>
            </a:fld>
            <a:endParaRPr lang="en-US" dirty="0"/>
          </a:p>
        </p:txBody>
      </p:sp>
      <p:sp>
        <p:nvSpPr>
          <p:cNvPr id="3" name="Footer Placeholder 2">
            <a:extLst>
              <a:ext uri="{FF2B5EF4-FFF2-40B4-BE49-F238E27FC236}">
                <a16:creationId xmlns:a16="http://schemas.microsoft.com/office/drawing/2014/main" id="{37346258-E2E2-4311-A0ED-16366EB817E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8A30D8-278C-412F-B1C2-95B673DAA685}"/>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065343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1F0A-B1B9-4279-94FE-793D78597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8C940-BB29-47A5-A02A-11208E8A5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F9934-48B2-47C2-A159-C0AB3CD56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72E10-DC9E-4DD3-BCBD-EAEDDDE8D45F}"/>
              </a:ext>
            </a:extLst>
          </p:cNvPr>
          <p:cNvSpPr>
            <a:spLocks noGrp="1"/>
          </p:cNvSpPr>
          <p:nvPr>
            <p:ph type="dt" sz="half" idx="10"/>
          </p:nvPr>
        </p:nvSpPr>
        <p:spPr/>
        <p:txBody>
          <a:bodyPr/>
          <a:lstStyle/>
          <a:p>
            <a:fld id="{85EF9DEC-D47C-415F-BD15-D38FB54266D6}" type="datetime1">
              <a:rPr lang="en-US" smtClean="0"/>
              <a:t>12/17/2021</a:t>
            </a:fld>
            <a:endParaRPr lang="en-US" dirty="0"/>
          </a:p>
        </p:txBody>
      </p:sp>
      <p:sp>
        <p:nvSpPr>
          <p:cNvPr id="6" name="Footer Placeholder 5">
            <a:extLst>
              <a:ext uri="{FF2B5EF4-FFF2-40B4-BE49-F238E27FC236}">
                <a16:creationId xmlns:a16="http://schemas.microsoft.com/office/drawing/2014/main" id="{B39520E0-36B6-4106-9ABE-70CD0255BD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9612BB-5B57-4879-8DC7-7ABFEC52E8DC}"/>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15485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2594-E25E-4378-88BE-D14339366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3FB4A-85FD-4A32-A005-6BD70432A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036D508-67F8-4BDC-91A8-7BEA21976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DD621-400E-41D5-8C64-3B6D4224B10F}"/>
              </a:ext>
            </a:extLst>
          </p:cNvPr>
          <p:cNvSpPr>
            <a:spLocks noGrp="1"/>
          </p:cNvSpPr>
          <p:nvPr>
            <p:ph type="dt" sz="half" idx="10"/>
          </p:nvPr>
        </p:nvSpPr>
        <p:spPr/>
        <p:txBody>
          <a:bodyPr/>
          <a:lstStyle/>
          <a:p>
            <a:fld id="{148E7475-1714-4849-8C7A-78D241400CC3}" type="datetime1">
              <a:rPr lang="en-US" smtClean="0"/>
              <a:t>12/17/2021</a:t>
            </a:fld>
            <a:endParaRPr lang="en-US" dirty="0"/>
          </a:p>
        </p:txBody>
      </p:sp>
      <p:sp>
        <p:nvSpPr>
          <p:cNvPr id="6" name="Footer Placeholder 5">
            <a:extLst>
              <a:ext uri="{FF2B5EF4-FFF2-40B4-BE49-F238E27FC236}">
                <a16:creationId xmlns:a16="http://schemas.microsoft.com/office/drawing/2014/main" id="{F375AF36-26ED-4434-8FDE-6AD7DB664E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19BD33-533B-4723-A9FC-256372DF20D3}"/>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774017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67E9-DD60-476E-8D7A-F4BC1000A1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FE93A-A5C5-40D0-A1DE-58521AE85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EC26C-BE6A-4C01-BB8A-12E178850AAE}"/>
              </a:ext>
            </a:extLst>
          </p:cNvPr>
          <p:cNvSpPr>
            <a:spLocks noGrp="1"/>
          </p:cNvSpPr>
          <p:nvPr>
            <p:ph type="dt" sz="half" idx="10"/>
          </p:nvPr>
        </p:nvSpPr>
        <p:spPr/>
        <p:txBody>
          <a:bodyPr/>
          <a:lstStyle/>
          <a:p>
            <a:fld id="{50879390-ACA7-4FAA-B4A4-86951A48E717}" type="datetime1">
              <a:rPr lang="en-US" smtClean="0"/>
              <a:t>12/17/2021</a:t>
            </a:fld>
            <a:endParaRPr lang="en-US" dirty="0"/>
          </a:p>
        </p:txBody>
      </p:sp>
      <p:sp>
        <p:nvSpPr>
          <p:cNvPr id="5" name="Footer Placeholder 4">
            <a:extLst>
              <a:ext uri="{FF2B5EF4-FFF2-40B4-BE49-F238E27FC236}">
                <a16:creationId xmlns:a16="http://schemas.microsoft.com/office/drawing/2014/main" id="{F9EADBD4-ED41-4635-9792-BE77B2277C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8110E2-37AD-4F52-8AFE-38B0BA30A5AB}"/>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08365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1CF48-F8B8-4B81-A3B1-AD92E9763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5EDB92-7CC0-46D3-94A5-F302325CC9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59D08-BA6A-4CEE-9401-54E4412FE428}"/>
              </a:ext>
            </a:extLst>
          </p:cNvPr>
          <p:cNvSpPr>
            <a:spLocks noGrp="1"/>
          </p:cNvSpPr>
          <p:nvPr>
            <p:ph type="dt" sz="half" idx="10"/>
          </p:nvPr>
        </p:nvSpPr>
        <p:spPr/>
        <p:txBody>
          <a:bodyPr/>
          <a:lstStyle/>
          <a:p>
            <a:fld id="{ABC88E66-CE69-4E52-871F-3DCC4CBC3A09}" type="datetime1">
              <a:rPr lang="en-US" smtClean="0"/>
              <a:t>12/17/2021</a:t>
            </a:fld>
            <a:endParaRPr lang="en-US" dirty="0"/>
          </a:p>
        </p:txBody>
      </p:sp>
      <p:sp>
        <p:nvSpPr>
          <p:cNvPr id="5" name="Footer Placeholder 4">
            <a:extLst>
              <a:ext uri="{FF2B5EF4-FFF2-40B4-BE49-F238E27FC236}">
                <a16:creationId xmlns:a16="http://schemas.microsoft.com/office/drawing/2014/main" id="{9A3F7D91-E948-4D24-A5B8-0417DC0E85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A9A25A-26C5-4AB2-9A88-384871192B8C}"/>
              </a:ext>
            </a:extLst>
          </p:cNvPr>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0387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B_home_phot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0392"/>
            <a:ext cx="12192000" cy="2526792"/>
          </a:xfrm>
          <a:prstGeom prst="rect">
            <a:avLst/>
          </a:prstGeom>
        </p:spPr>
      </p:pic>
      <p:sp>
        <p:nvSpPr>
          <p:cNvPr id="9" name="Rectangle 8"/>
          <p:cNvSpPr/>
          <p:nvPr userDrawn="1"/>
        </p:nvSpPr>
        <p:spPr>
          <a:xfrm>
            <a:off x="0" y="3429000"/>
            <a:ext cx="12192000" cy="731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09600" y="850392"/>
            <a:ext cx="10973491" cy="2526792"/>
          </a:xfrm>
          <a:noFill/>
        </p:spPr>
        <p:txBody>
          <a:bodyPr lIns="0" anchor="ctr" anchorCtr="0"/>
          <a:lstStyle>
            <a:lvl1pPr>
              <a:lnSpc>
                <a:spcPts val="3733"/>
              </a:lnSpc>
              <a:defRPr sz="3733" b="1">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840481"/>
            <a:ext cx="10973491" cy="731520"/>
          </a:xfrm>
        </p:spPr>
        <p:txBody>
          <a:bodyPr>
            <a:noAutofit/>
          </a:bodyPr>
          <a:lstStyle>
            <a:lvl1pPr marL="0" indent="0" algn="l">
              <a:lnSpc>
                <a:spcPts val="3067"/>
              </a:lnSpc>
              <a:buNone/>
              <a:defRPr sz="2800" b="1">
                <a:solidFill>
                  <a:schemeClr val="tx2"/>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1" y="4690872"/>
            <a:ext cx="6764804" cy="365125"/>
          </a:xfrm>
          <a:prstGeom prst="rect">
            <a:avLst/>
          </a:prstGeom>
        </p:spPr>
        <p:txBody>
          <a:bodyPr lIns="0" tIns="0" rIns="0" bIns="0"/>
          <a:lstStyle>
            <a:lvl1pPr>
              <a:defRPr sz="2133" b="1">
                <a:solidFill>
                  <a:schemeClr val="accent1"/>
                </a:solidFill>
                <a:latin typeface="Century Gothic" panose="020B0502020202020204" pitchFamily="34" charset="0"/>
              </a:defRPr>
            </a:lvl1pPr>
          </a:lstStyle>
          <a:p>
            <a:fld id="{ADC36226-76C0-4982-AA54-F724DE49ACEA}" type="datetime1">
              <a:rPr lang="en-US" smtClean="0"/>
              <a:t>12/17/2021</a:t>
            </a:fld>
            <a:endParaRPr lang="en-US" dirty="0"/>
          </a:p>
        </p:txBody>
      </p:sp>
      <p:pic>
        <p:nvPicPr>
          <p:cNvPr id="10" name="Picture 9" descr="A_hom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211328"/>
            <a:ext cx="1828800" cy="545360"/>
          </a:xfrm>
          <a:prstGeom prst="rect">
            <a:avLst/>
          </a:prstGeom>
        </p:spPr>
      </p:pic>
    </p:spTree>
    <p:extLst>
      <p:ext uri="{BB962C8B-B14F-4D97-AF65-F5344CB8AC3E}">
        <p14:creationId xmlns:p14="http://schemas.microsoft.com/office/powerpoint/2010/main" val="188624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719593" y="6396463"/>
            <a:ext cx="1039183" cy="457200"/>
          </a:xfrm>
          <a:prstGeom prst="rect">
            <a:avLst/>
          </a:prstGeom>
        </p:spPr>
        <p:txBody>
          <a:bodyPr vert="horz" lIns="0" tIns="0" rIns="0" bIns="0" rtlCol="0" anchor="ctr"/>
          <a:lstStyle>
            <a:lvl1pPr algn="r">
              <a:defRPr sz="1467" b="1">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9723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B_home_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392"/>
            <a:ext cx="12192000" cy="2526792"/>
          </a:xfrm>
          <a:prstGeom prst="rect">
            <a:avLst/>
          </a:prstGeom>
        </p:spPr>
      </p:pic>
      <p:sp>
        <p:nvSpPr>
          <p:cNvPr id="9" name="Rectangle 8"/>
          <p:cNvSpPr/>
          <p:nvPr/>
        </p:nvSpPr>
        <p:spPr>
          <a:xfrm>
            <a:off x="0" y="3429000"/>
            <a:ext cx="12192000" cy="731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09600" y="850392"/>
            <a:ext cx="10973491" cy="2526792"/>
          </a:xfrm>
          <a:noFill/>
        </p:spPr>
        <p:txBody>
          <a:bodyPr lIns="0" anchor="ctr" anchorCtr="0"/>
          <a:lstStyle>
            <a:lvl1pPr>
              <a:lnSpc>
                <a:spcPts val="3733"/>
              </a:lnSpc>
              <a:defRPr sz="3733" b="1">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840481"/>
            <a:ext cx="10973491" cy="731520"/>
          </a:xfrm>
        </p:spPr>
        <p:txBody>
          <a:bodyPr>
            <a:noAutofit/>
          </a:bodyPr>
          <a:lstStyle>
            <a:lvl1pPr marL="0" indent="0" algn="l">
              <a:lnSpc>
                <a:spcPts val="3067"/>
              </a:lnSpc>
              <a:buNone/>
              <a:defRPr sz="2800" b="1">
                <a:solidFill>
                  <a:schemeClr val="tx2"/>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1" y="4690872"/>
            <a:ext cx="6764804" cy="365125"/>
          </a:xfrm>
          <a:prstGeom prst="rect">
            <a:avLst/>
          </a:prstGeom>
        </p:spPr>
        <p:txBody>
          <a:bodyPr lIns="0" tIns="0" rIns="0" bIns="0"/>
          <a:lstStyle>
            <a:lvl1pPr>
              <a:defRPr sz="2133" b="1">
                <a:solidFill>
                  <a:schemeClr val="accent1"/>
                </a:solidFill>
                <a:latin typeface="Century Gothic" panose="020B0502020202020204" pitchFamily="34" charset="0"/>
              </a:defRPr>
            </a:lvl1pPr>
          </a:lstStyle>
          <a:p>
            <a:fld id="{8D335D20-7191-4680-A92E-96D819683430}" type="datetime1">
              <a:rPr lang="en-US" smtClean="0"/>
              <a:t>12/17/2021</a:t>
            </a:fld>
            <a:endParaRPr lang="en-US" dirty="0"/>
          </a:p>
        </p:txBody>
      </p:sp>
      <p:pic>
        <p:nvPicPr>
          <p:cNvPr id="10" name="Picture 9" descr="A_hom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1328"/>
            <a:ext cx="1828800" cy="545360"/>
          </a:xfrm>
          <a:prstGeom prst="rect">
            <a:avLst/>
          </a:prstGeom>
        </p:spPr>
      </p:pic>
    </p:spTree>
    <p:extLst>
      <p:ext uri="{BB962C8B-B14F-4D97-AF65-F5344CB8AC3E}">
        <p14:creationId xmlns:p14="http://schemas.microsoft.com/office/powerpoint/2010/main" val="13758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_home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6" y="6482108"/>
            <a:ext cx="1054249" cy="314384"/>
          </a:xfrm>
          <a:prstGeom prst="rect">
            <a:avLst/>
          </a:prstGeom>
        </p:spPr>
      </p:pic>
    </p:spTree>
    <p:extLst>
      <p:ext uri="{BB962C8B-B14F-4D97-AF65-F5344CB8AC3E}">
        <p14:creationId xmlns:p14="http://schemas.microsoft.com/office/powerpoint/2010/main" val="96332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B_home_phot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0392"/>
            <a:ext cx="12192000" cy="2526792"/>
          </a:xfrm>
          <a:prstGeom prst="rect">
            <a:avLst/>
          </a:prstGeom>
        </p:spPr>
      </p:pic>
      <p:sp>
        <p:nvSpPr>
          <p:cNvPr id="9" name="Rectangle 8"/>
          <p:cNvSpPr/>
          <p:nvPr userDrawn="1"/>
        </p:nvSpPr>
        <p:spPr>
          <a:xfrm>
            <a:off x="0" y="3429000"/>
            <a:ext cx="12192000" cy="731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09600" y="850392"/>
            <a:ext cx="10973491" cy="2526792"/>
          </a:xfrm>
          <a:noFill/>
        </p:spPr>
        <p:txBody>
          <a:bodyPr lIns="0" anchor="ctr" anchorCtr="0"/>
          <a:lstStyle>
            <a:lvl1pPr>
              <a:lnSpc>
                <a:spcPts val="3733"/>
              </a:lnSpc>
              <a:defRPr sz="3733" b="1">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840481"/>
            <a:ext cx="10973491" cy="731520"/>
          </a:xfrm>
        </p:spPr>
        <p:txBody>
          <a:bodyPr>
            <a:noAutofit/>
          </a:bodyPr>
          <a:lstStyle>
            <a:lvl1pPr marL="0" indent="0" algn="l">
              <a:lnSpc>
                <a:spcPts val="3067"/>
              </a:lnSpc>
              <a:buNone/>
              <a:defRPr sz="2800" b="1">
                <a:solidFill>
                  <a:schemeClr val="tx2"/>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1" y="4690872"/>
            <a:ext cx="6764804" cy="365125"/>
          </a:xfrm>
          <a:prstGeom prst="rect">
            <a:avLst/>
          </a:prstGeom>
        </p:spPr>
        <p:txBody>
          <a:bodyPr lIns="0" tIns="0" rIns="0" bIns="0"/>
          <a:lstStyle>
            <a:lvl1pPr>
              <a:defRPr sz="2133" b="1">
                <a:solidFill>
                  <a:schemeClr val="accent1"/>
                </a:solidFill>
                <a:latin typeface="Century Gothic" panose="020B0502020202020204" pitchFamily="34" charset="0"/>
              </a:defRPr>
            </a:lvl1pPr>
          </a:lstStyle>
          <a:p>
            <a:fld id="{23BAAA5B-0795-4FE5-A026-BB04256DA972}" type="datetime1">
              <a:rPr lang="en-US" smtClean="0"/>
              <a:t>12/17/2021</a:t>
            </a:fld>
            <a:endParaRPr lang="en-US" dirty="0"/>
          </a:p>
        </p:txBody>
      </p:sp>
      <p:pic>
        <p:nvPicPr>
          <p:cNvPr id="10" name="Picture 9" descr="A_hom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211328"/>
            <a:ext cx="1828800" cy="545360"/>
          </a:xfrm>
          <a:prstGeom prst="rect">
            <a:avLst/>
          </a:prstGeom>
        </p:spPr>
      </p:pic>
    </p:spTree>
    <p:extLst>
      <p:ext uri="{BB962C8B-B14F-4D97-AF65-F5344CB8AC3E}">
        <p14:creationId xmlns:p14="http://schemas.microsoft.com/office/powerpoint/2010/main" val="101551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719593" y="6396463"/>
            <a:ext cx="1039183" cy="457200"/>
          </a:xfrm>
          <a:prstGeom prst="rect">
            <a:avLst/>
          </a:prstGeom>
        </p:spPr>
        <p:txBody>
          <a:bodyPr vert="horz" lIns="0" tIns="0" rIns="0" bIns="0" rtlCol="0" anchor="ctr"/>
          <a:lstStyle>
            <a:lvl1pPr algn="r">
              <a:defRPr sz="1467" b="1">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7206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1271018"/>
            <a:ext cx="12192000" cy="55869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09600" y="1601197"/>
            <a:ext cx="10119360" cy="1610400"/>
          </a:xfrm>
          <a:noFill/>
        </p:spPr>
        <p:txBody>
          <a:bodyPr lIns="0" anchor="b" anchorCtr="0"/>
          <a:lstStyle>
            <a:lvl1pPr>
              <a:lnSpc>
                <a:spcPts val="3733"/>
              </a:lnSpc>
              <a:defRPr sz="3733" b="1">
                <a:solidFill>
                  <a:schemeClr val="bg1"/>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2" y="3429001"/>
            <a:ext cx="10193572" cy="988095"/>
          </a:xfrm>
        </p:spPr>
        <p:txBody>
          <a:bodyPr>
            <a:noAutofit/>
          </a:bodyPr>
          <a:lstStyle>
            <a:lvl1pPr marL="0" indent="0" algn="l">
              <a:lnSpc>
                <a:spcPts val="2533"/>
              </a:lnSpc>
              <a:buNone/>
              <a:defRPr sz="2400">
                <a:solidFill>
                  <a:srgbClr val="FFFFFF"/>
                </a:solidFill>
                <a:latin typeface="Century Gothic" panose="020B0502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599" y="4572000"/>
            <a:ext cx="10193573" cy="365125"/>
          </a:xfrm>
          <a:prstGeom prst="rect">
            <a:avLst/>
          </a:prstGeom>
        </p:spPr>
        <p:txBody>
          <a:bodyPr lIns="0" tIns="0" rIns="0" bIns="0"/>
          <a:lstStyle>
            <a:lvl1pPr>
              <a:defRPr sz="2133" b="1">
                <a:solidFill>
                  <a:srgbClr val="FFFFFF"/>
                </a:solidFill>
                <a:latin typeface="Century Gothic" panose="020B0502020202020204" pitchFamily="34" charset="0"/>
              </a:defRPr>
            </a:lvl1pPr>
          </a:lstStyle>
          <a:p>
            <a:fld id="{6EDC13D0-7F03-461D-8F70-90B6E3B12E8B}" type="datetime1">
              <a:rPr lang="en-US" smtClean="0"/>
              <a:t>12/17/2021</a:t>
            </a:fld>
            <a:endParaRPr lang="en-US" dirty="0"/>
          </a:p>
        </p:txBody>
      </p:sp>
      <p:pic>
        <p:nvPicPr>
          <p:cNvPr id="7" name="Picture 6" descr="A_home_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71016"/>
          </a:xfrm>
          <a:prstGeom prst="rect">
            <a:avLst/>
          </a:prstGeom>
        </p:spPr>
      </p:pic>
      <p:sp>
        <p:nvSpPr>
          <p:cNvPr id="10" name="TextBox 9"/>
          <p:cNvSpPr txBox="1"/>
          <p:nvPr/>
        </p:nvSpPr>
        <p:spPr>
          <a:xfrm>
            <a:off x="609600" y="6516517"/>
            <a:ext cx="24384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pic>
        <p:nvPicPr>
          <p:cNvPr id="12" name="Picture 11" descr="A_interior_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00" y="0"/>
            <a:ext cx="609600" cy="6858000"/>
          </a:xfrm>
          <a:prstGeom prst="rect">
            <a:avLst/>
          </a:prstGeom>
        </p:spPr>
      </p:pic>
      <p:pic>
        <p:nvPicPr>
          <p:cNvPr id="11" name="Picture 10" descr="A_hom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595260"/>
            <a:ext cx="1828800" cy="545360"/>
          </a:xfrm>
          <a:prstGeom prst="rect">
            <a:avLst/>
          </a:prstGeom>
        </p:spPr>
      </p:pic>
    </p:spTree>
    <p:extLst>
      <p:ext uri="{BB962C8B-B14F-4D97-AF65-F5344CB8AC3E}">
        <p14:creationId xmlns:p14="http://schemas.microsoft.com/office/powerpoint/2010/main" val="689596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4.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B_home_l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12192000" cy="457200"/>
          </a:xfrm>
          <a:prstGeom prst="rect">
            <a:avLst/>
          </a:prstGeom>
        </p:spPr>
      </p:pic>
      <p:sp>
        <p:nvSpPr>
          <p:cNvPr id="2" name="Title Placeholder 1"/>
          <p:cNvSpPr>
            <a:spLocks noGrp="1"/>
          </p:cNvSpPr>
          <p:nvPr>
            <p:ph type="title"/>
          </p:nvPr>
        </p:nvSpPr>
        <p:spPr>
          <a:xfrm>
            <a:off x="0" y="0"/>
            <a:ext cx="12192000" cy="1188720"/>
          </a:xfrm>
          <a:prstGeom prst="rect">
            <a:avLst/>
          </a:prstGeom>
          <a:solidFill>
            <a:schemeClr val="tx2"/>
          </a:solidFill>
        </p:spPr>
        <p:txBody>
          <a:bodyPr vert="horz" lIns="45720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3632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10058400" y="6516517"/>
            <a:ext cx="21336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sp>
        <p:nvSpPr>
          <p:cNvPr id="13" name="Rectangle 12"/>
          <p:cNvSpPr/>
          <p:nvPr/>
        </p:nvSpPr>
        <p:spPr>
          <a:xfrm>
            <a:off x="0" y="1234731"/>
            <a:ext cx="12192000" cy="365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0577694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609585" rtl="0" eaLnBrk="1" latinLnBrk="0" hangingPunct="1">
        <a:lnSpc>
          <a:spcPts val="3067"/>
        </a:lnSpc>
        <a:spcBef>
          <a:spcPct val="0"/>
        </a:spcBef>
        <a:buNone/>
        <a:defRPr sz="2800" b="1" i="0" kern="1200">
          <a:solidFill>
            <a:schemeClr val="bg1"/>
          </a:solidFill>
          <a:latin typeface="Century Gothic" panose="020B0502020202020204" pitchFamily="34" charset="0"/>
          <a:ea typeface="+mj-ea"/>
          <a:cs typeface="Arial"/>
        </a:defRPr>
      </a:lvl1pPr>
    </p:titleStyle>
    <p:bodyStyle>
      <a:lvl1pPr marL="304792" indent="-304792" algn="l" defTabSz="609585" rtl="0" eaLnBrk="1" latinLnBrk="0" hangingPunct="1">
        <a:spcBef>
          <a:spcPts val="800"/>
        </a:spcBef>
        <a:buFont typeface="Arial"/>
        <a:buChar char="•"/>
        <a:defRPr sz="2267" kern="1200">
          <a:solidFill>
            <a:schemeClr val="tx1"/>
          </a:solidFill>
          <a:latin typeface="Cambria" panose="02040503050406030204" pitchFamily="18" charset="0"/>
          <a:ea typeface="+mn-ea"/>
          <a:cs typeface="+mn-cs"/>
        </a:defRPr>
      </a:lvl1pPr>
      <a:lvl2pPr marL="990575" indent="-304792" algn="l" defTabSz="609585" rtl="0" eaLnBrk="1" latinLnBrk="0" hangingPunct="1">
        <a:spcBef>
          <a:spcPts val="667"/>
        </a:spcBef>
        <a:buClr>
          <a:schemeClr val="accent1"/>
        </a:buClr>
        <a:buSzPct val="100000"/>
        <a:buFont typeface="Arial" panose="020B0604020202020204" pitchFamily="34" charset="0"/>
        <a:buChar char="•"/>
        <a:defRPr sz="2133" kern="1200">
          <a:solidFill>
            <a:schemeClr val="tx1"/>
          </a:solidFill>
          <a:latin typeface="Cambria" panose="02040503050406030204" pitchFamily="18" charset="0"/>
          <a:ea typeface="+mn-ea"/>
          <a:cs typeface="+mn-cs"/>
        </a:defRPr>
      </a:lvl2pPr>
      <a:lvl3pPr marL="1523962" indent="-304792" algn="l" defTabSz="609585" rtl="0" eaLnBrk="1" latinLnBrk="0" hangingPunct="1">
        <a:spcBef>
          <a:spcPts val="667"/>
        </a:spcBef>
        <a:buClr>
          <a:schemeClr val="accent6"/>
        </a:buClr>
        <a:buFont typeface="Arial"/>
        <a:buChar char="•"/>
        <a:defRPr sz="2000" kern="1200">
          <a:solidFill>
            <a:schemeClr val="tx1"/>
          </a:solidFill>
          <a:latin typeface="Cambria" panose="02040503050406030204" pitchFamily="18" charset="0"/>
          <a:ea typeface="+mn-ea"/>
          <a:cs typeface="+mn-cs"/>
        </a:defRPr>
      </a:lvl3pPr>
      <a:lvl4pPr marL="2133547" indent="-304792" algn="l" defTabSz="609585" rtl="0" eaLnBrk="1" latinLnBrk="0" hangingPunct="1">
        <a:spcBef>
          <a:spcPts val="533"/>
        </a:spcBef>
        <a:buClr>
          <a:schemeClr val="tx2"/>
        </a:buClr>
        <a:buFont typeface="Arial"/>
        <a:buChar char="•"/>
        <a:defRPr sz="1867" kern="1200">
          <a:solidFill>
            <a:schemeClr val="tx1"/>
          </a:solidFill>
          <a:latin typeface="Cambria" panose="02040503050406030204" pitchFamily="18" charset="0"/>
          <a:ea typeface="+mn-ea"/>
          <a:cs typeface="+mn-cs"/>
        </a:defRPr>
      </a:lvl4pPr>
      <a:lvl5pPr marL="2743131" indent="-304792" algn="l" defTabSz="609585" rtl="0" eaLnBrk="1" latinLnBrk="0" hangingPunct="1">
        <a:spcBef>
          <a:spcPts val="533"/>
        </a:spcBef>
        <a:buClr>
          <a:schemeClr val="tx2"/>
        </a:buClr>
        <a:buFont typeface="Courier New"/>
        <a:buChar char="o"/>
        <a:defRPr sz="1733" kern="1200">
          <a:solidFill>
            <a:schemeClr val="tx1"/>
          </a:solidFill>
          <a:latin typeface="Cambria" panose="02040503050406030204" pitchFamily="18"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B_home_l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12192000" cy="457200"/>
          </a:xfrm>
          <a:prstGeom prst="rect">
            <a:avLst/>
          </a:prstGeom>
        </p:spPr>
      </p:pic>
      <p:sp>
        <p:nvSpPr>
          <p:cNvPr id="2" name="Title Placeholder 1"/>
          <p:cNvSpPr>
            <a:spLocks noGrp="1"/>
          </p:cNvSpPr>
          <p:nvPr>
            <p:ph type="title"/>
          </p:nvPr>
        </p:nvSpPr>
        <p:spPr>
          <a:xfrm>
            <a:off x="0" y="0"/>
            <a:ext cx="12192000" cy="1188720"/>
          </a:xfrm>
          <a:prstGeom prst="rect">
            <a:avLst/>
          </a:prstGeom>
          <a:solidFill>
            <a:schemeClr val="tx2"/>
          </a:solidFill>
        </p:spPr>
        <p:txBody>
          <a:bodyPr vert="horz" lIns="45720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3632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10058400" y="6516517"/>
            <a:ext cx="21336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sp>
        <p:nvSpPr>
          <p:cNvPr id="13" name="Rectangle 12"/>
          <p:cNvSpPr/>
          <p:nvPr/>
        </p:nvSpPr>
        <p:spPr>
          <a:xfrm>
            <a:off x="0" y="1234731"/>
            <a:ext cx="12192000" cy="365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A_hom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36" y="6482108"/>
            <a:ext cx="1054249" cy="314384"/>
          </a:xfrm>
          <a:prstGeom prst="rect">
            <a:avLst/>
          </a:prstGeom>
        </p:spPr>
      </p:pic>
      <p:sp>
        <p:nvSpPr>
          <p:cNvPr id="8" name="Slide Number Placeholder 5"/>
          <p:cNvSpPr>
            <a:spLocks noGrp="1"/>
          </p:cNvSpPr>
          <p:nvPr>
            <p:ph type="sldNum" sz="quarter" idx="4"/>
          </p:nvPr>
        </p:nvSpPr>
        <p:spPr>
          <a:xfrm>
            <a:off x="8719593" y="6396463"/>
            <a:ext cx="1039183" cy="457200"/>
          </a:xfrm>
          <a:prstGeom prst="rect">
            <a:avLst/>
          </a:prstGeom>
        </p:spPr>
        <p:txBody>
          <a:bodyPr vert="horz" lIns="0" tIns="0" rIns="0" bIns="0" rtlCol="0" anchor="ctr"/>
          <a:lstStyle>
            <a:lvl1pPr algn="r">
              <a:defRPr sz="1467" b="1">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320034762"/>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609585" rtl="0" eaLnBrk="1" latinLnBrk="0" hangingPunct="1">
        <a:lnSpc>
          <a:spcPts val="3067"/>
        </a:lnSpc>
        <a:spcBef>
          <a:spcPct val="0"/>
        </a:spcBef>
        <a:buNone/>
        <a:defRPr sz="2800" b="1" i="0" kern="1200">
          <a:solidFill>
            <a:schemeClr val="bg1"/>
          </a:solidFill>
          <a:latin typeface="Century Gothic" panose="020B0502020202020204" pitchFamily="34" charset="0"/>
          <a:ea typeface="+mj-ea"/>
          <a:cs typeface="Arial"/>
        </a:defRPr>
      </a:lvl1pPr>
    </p:titleStyle>
    <p:bodyStyle>
      <a:lvl1pPr marL="304792" indent="-304792" algn="l" defTabSz="609585" rtl="0" eaLnBrk="1" latinLnBrk="0" hangingPunct="1">
        <a:spcBef>
          <a:spcPts val="800"/>
        </a:spcBef>
        <a:buFont typeface="Arial"/>
        <a:buChar char="•"/>
        <a:defRPr sz="2267" kern="1200">
          <a:solidFill>
            <a:schemeClr val="tx1"/>
          </a:solidFill>
          <a:latin typeface="Cambria" panose="02040503050406030204" pitchFamily="18" charset="0"/>
          <a:ea typeface="+mn-ea"/>
          <a:cs typeface="+mn-cs"/>
        </a:defRPr>
      </a:lvl1pPr>
      <a:lvl2pPr marL="990575" indent="-304792" algn="l" defTabSz="609585" rtl="0" eaLnBrk="1" latinLnBrk="0" hangingPunct="1">
        <a:spcBef>
          <a:spcPts val="667"/>
        </a:spcBef>
        <a:buClr>
          <a:schemeClr val="accent1"/>
        </a:buClr>
        <a:buSzPct val="100000"/>
        <a:buFont typeface="Arial" panose="020B0604020202020204" pitchFamily="34" charset="0"/>
        <a:buChar char="•"/>
        <a:defRPr sz="2133" kern="1200">
          <a:solidFill>
            <a:schemeClr val="tx1"/>
          </a:solidFill>
          <a:latin typeface="Cambria" panose="02040503050406030204" pitchFamily="18" charset="0"/>
          <a:ea typeface="+mn-ea"/>
          <a:cs typeface="+mn-cs"/>
        </a:defRPr>
      </a:lvl2pPr>
      <a:lvl3pPr marL="1523962" indent="-304792" algn="l" defTabSz="609585" rtl="0" eaLnBrk="1" latinLnBrk="0" hangingPunct="1">
        <a:spcBef>
          <a:spcPts val="667"/>
        </a:spcBef>
        <a:buClr>
          <a:schemeClr val="accent6"/>
        </a:buClr>
        <a:buFont typeface="Arial"/>
        <a:buChar char="•"/>
        <a:defRPr sz="2000" kern="1200">
          <a:solidFill>
            <a:schemeClr val="tx1"/>
          </a:solidFill>
          <a:latin typeface="Cambria" panose="02040503050406030204" pitchFamily="18" charset="0"/>
          <a:ea typeface="+mn-ea"/>
          <a:cs typeface="+mn-cs"/>
        </a:defRPr>
      </a:lvl3pPr>
      <a:lvl4pPr marL="2133547" indent="-304792" algn="l" defTabSz="609585" rtl="0" eaLnBrk="1" latinLnBrk="0" hangingPunct="1">
        <a:spcBef>
          <a:spcPts val="533"/>
        </a:spcBef>
        <a:buClr>
          <a:schemeClr val="tx2"/>
        </a:buClr>
        <a:buFont typeface="Arial"/>
        <a:buChar char="•"/>
        <a:defRPr sz="1867" kern="1200">
          <a:solidFill>
            <a:schemeClr val="tx1"/>
          </a:solidFill>
          <a:latin typeface="Cambria" panose="02040503050406030204" pitchFamily="18" charset="0"/>
          <a:ea typeface="+mn-ea"/>
          <a:cs typeface="+mn-cs"/>
        </a:defRPr>
      </a:lvl4pPr>
      <a:lvl5pPr marL="2743131" indent="-304792" algn="l" defTabSz="609585" rtl="0" eaLnBrk="1" latinLnBrk="0" hangingPunct="1">
        <a:spcBef>
          <a:spcPts val="533"/>
        </a:spcBef>
        <a:buClr>
          <a:schemeClr val="tx2"/>
        </a:buClr>
        <a:buFont typeface="Courier New"/>
        <a:buChar char="o"/>
        <a:defRPr sz="1733" kern="1200">
          <a:solidFill>
            <a:schemeClr val="tx1"/>
          </a:solidFill>
          <a:latin typeface="Cambria" panose="02040503050406030204" pitchFamily="18"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B_home_l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12192000" cy="457200"/>
          </a:xfrm>
          <a:prstGeom prst="rect">
            <a:avLst/>
          </a:prstGeom>
        </p:spPr>
      </p:pic>
      <p:sp>
        <p:nvSpPr>
          <p:cNvPr id="2" name="Title Placeholder 1"/>
          <p:cNvSpPr>
            <a:spLocks noGrp="1"/>
          </p:cNvSpPr>
          <p:nvPr>
            <p:ph type="title"/>
          </p:nvPr>
        </p:nvSpPr>
        <p:spPr>
          <a:xfrm>
            <a:off x="0" y="0"/>
            <a:ext cx="12192000" cy="1188720"/>
          </a:xfrm>
          <a:prstGeom prst="rect">
            <a:avLst/>
          </a:prstGeom>
          <a:solidFill>
            <a:schemeClr val="tx2"/>
          </a:solidFill>
        </p:spPr>
        <p:txBody>
          <a:bodyPr vert="horz" lIns="45720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3632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10058400" y="6516517"/>
            <a:ext cx="21336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sp>
        <p:nvSpPr>
          <p:cNvPr id="13" name="Rectangle 12"/>
          <p:cNvSpPr/>
          <p:nvPr/>
        </p:nvSpPr>
        <p:spPr>
          <a:xfrm>
            <a:off x="0" y="1234731"/>
            <a:ext cx="12192000" cy="365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15375860"/>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609585" rtl="0" eaLnBrk="1" latinLnBrk="0" hangingPunct="1">
        <a:lnSpc>
          <a:spcPts val="3067"/>
        </a:lnSpc>
        <a:spcBef>
          <a:spcPct val="0"/>
        </a:spcBef>
        <a:buNone/>
        <a:defRPr sz="2800" b="1" i="0" kern="1200">
          <a:solidFill>
            <a:schemeClr val="bg1"/>
          </a:solidFill>
          <a:latin typeface="Century Gothic" panose="020B0502020202020204" pitchFamily="34" charset="0"/>
          <a:ea typeface="+mj-ea"/>
          <a:cs typeface="Arial"/>
        </a:defRPr>
      </a:lvl1pPr>
    </p:titleStyle>
    <p:bodyStyle>
      <a:lvl1pPr marL="304792" indent="-304792" algn="l" defTabSz="609585" rtl="0" eaLnBrk="1" latinLnBrk="0" hangingPunct="1">
        <a:spcBef>
          <a:spcPts val="800"/>
        </a:spcBef>
        <a:buFont typeface="Arial"/>
        <a:buChar char="•"/>
        <a:defRPr sz="2267" kern="1200">
          <a:solidFill>
            <a:schemeClr val="tx1"/>
          </a:solidFill>
          <a:latin typeface="Cambria" panose="02040503050406030204" pitchFamily="18" charset="0"/>
          <a:ea typeface="+mn-ea"/>
          <a:cs typeface="+mn-cs"/>
        </a:defRPr>
      </a:lvl1pPr>
      <a:lvl2pPr marL="990575" indent="-304792" algn="l" defTabSz="609585" rtl="0" eaLnBrk="1" latinLnBrk="0" hangingPunct="1">
        <a:spcBef>
          <a:spcPts val="667"/>
        </a:spcBef>
        <a:buClr>
          <a:schemeClr val="accent1"/>
        </a:buClr>
        <a:buSzPct val="100000"/>
        <a:buFont typeface="Arial" panose="020B0604020202020204" pitchFamily="34" charset="0"/>
        <a:buChar char="•"/>
        <a:defRPr sz="2133" kern="1200">
          <a:solidFill>
            <a:schemeClr val="tx1"/>
          </a:solidFill>
          <a:latin typeface="Cambria" panose="02040503050406030204" pitchFamily="18" charset="0"/>
          <a:ea typeface="+mn-ea"/>
          <a:cs typeface="+mn-cs"/>
        </a:defRPr>
      </a:lvl2pPr>
      <a:lvl3pPr marL="1523962" indent="-304792" algn="l" defTabSz="609585" rtl="0" eaLnBrk="1" latinLnBrk="0" hangingPunct="1">
        <a:spcBef>
          <a:spcPts val="667"/>
        </a:spcBef>
        <a:buClr>
          <a:schemeClr val="accent6"/>
        </a:buClr>
        <a:buFont typeface="Arial"/>
        <a:buChar char="•"/>
        <a:defRPr sz="2000" kern="1200">
          <a:solidFill>
            <a:schemeClr val="tx1"/>
          </a:solidFill>
          <a:latin typeface="Cambria" panose="02040503050406030204" pitchFamily="18" charset="0"/>
          <a:ea typeface="+mn-ea"/>
          <a:cs typeface="+mn-cs"/>
        </a:defRPr>
      </a:lvl3pPr>
      <a:lvl4pPr marL="2133547" indent="-304792" algn="l" defTabSz="609585" rtl="0" eaLnBrk="1" latinLnBrk="0" hangingPunct="1">
        <a:spcBef>
          <a:spcPts val="533"/>
        </a:spcBef>
        <a:buClr>
          <a:schemeClr val="tx2"/>
        </a:buClr>
        <a:buFont typeface="Arial"/>
        <a:buChar char="•"/>
        <a:defRPr sz="1867" kern="1200">
          <a:solidFill>
            <a:schemeClr val="tx1"/>
          </a:solidFill>
          <a:latin typeface="Cambria" panose="02040503050406030204" pitchFamily="18" charset="0"/>
          <a:ea typeface="+mn-ea"/>
          <a:cs typeface="+mn-cs"/>
        </a:defRPr>
      </a:lvl4pPr>
      <a:lvl5pPr marL="2743131" indent="-304792" algn="l" defTabSz="609585" rtl="0" eaLnBrk="1" latinLnBrk="0" hangingPunct="1">
        <a:spcBef>
          <a:spcPts val="533"/>
        </a:spcBef>
        <a:buClr>
          <a:schemeClr val="tx2"/>
        </a:buClr>
        <a:buFont typeface="Courier New"/>
        <a:buChar char="o"/>
        <a:defRPr sz="1733" kern="1200">
          <a:solidFill>
            <a:schemeClr val="tx1"/>
          </a:solidFill>
          <a:latin typeface="Cambria" panose="02040503050406030204" pitchFamily="18"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B_home_l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00800"/>
            <a:ext cx="12192000" cy="457200"/>
          </a:xfrm>
          <a:prstGeom prst="rect">
            <a:avLst/>
          </a:prstGeom>
        </p:spPr>
      </p:pic>
      <p:sp>
        <p:nvSpPr>
          <p:cNvPr id="2" name="Title Placeholder 1"/>
          <p:cNvSpPr>
            <a:spLocks noGrp="1"/>
          </p:cNvSpPr>
          <p:nvPr>
            <p:ph type="title"/>
          </p:nvPr>
        </p:nvSpPr>
        <p:spPr>
          <a:xfrm>
            <a:off x="0" y="0"/>
            <a:ext cx="12192000" cy="1188720"/>
          </a:xfrm>
          <a:prstGeom prst="rect">
            <a:avLst/>
          </a:prstGeom>
          <a:solidFill>
            <a:schemeClr val="tx2"/>
          </a:solidFill>
        </p:spPr>
        <p:txBody>
          <a:bodyPr vert="horz" lIns="45720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3632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10058400" y="6516517"/>
            <a:ext cx="21336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sp>
        <p:nvSpPr>
          <p:cNvPr id="13" name="Rectangle 12"/>
          <p:cNvSpPr/>
          <p:nvPr/>
        </p:nvSpPr>
        <p:spPr>
          <a:xfrm>
            <a:off x="0" y="1234731"/>
            <a:ext cx="12192000" cy="365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A_hom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36" y="6482108"/>
            <a:ext cx="1054249" cy="314384"/>
          </a:xfrm>
          <a:prstGeom prst="rect">
            <a:avLst/>
          </a:prstGeom>
        </p:spPr>
      </p:pic>
      <p:sp>
        <p:nvSpPr>
          <p:cNvPr id="8" name="Slide Number Placeholder 5"/>
          <p:cNvSpPr>
            <a:spLocks noGrp="1"/>
          </p:cNvSpPr>
          <p:nvPr>
            <p:ph type="sldNum" sz="quarter" idx="4"/>
          </p:nvPr>
        </p:nvSpPr>
        <p:spPr>
          <a:xfrm>
            <a:off x="8719593" y="6396463"/>
            <a:ext cx="1039183" cy="457200"/>
          </a:xfrm>
          <a:prstGeom prst="rect">
            <a:avLst/>
          </a:prstGeom>
        </p:spPr>
        <p:txBody>
          <a:bodyPr vert="horz" lIns="0" tIns="0" rIns="0" bIns="0" rtlCol="0" anchor="ctr"/>
          <a:lstStyle>
            <a:lvl1pPr algn="r">
              <a:defRPr sz="1467" b="1">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882857282"/>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609585" rtl="0" eaLnBrk="1" latinLnBrk="0" hangingPunct="1">
        <a:lnSpc>
          <a:spcPts val="3067"/>
        </a:lnSpc>
        <a:spcBef>
          <a:spcPct val="0"/>
        </a:spcBef>
        <a:buNone/>
        <a:defRPr sz="2800" b="1" i="0" kern="1200">
          <a:solidFill>
            <a:schemeClr val="bg1"/>
          </a:solidFill>
          <a:latin typeface="Century Gothic" panose="020B0502020202020204" pitchFamily="34" charset="0"/>
          <a:ea typeface="+mj-ea"/>
          <a:cs typeface="Arial"/>
        </a:defRPr>
      </a:lvl1pPr>
    </p:titleStyle>
    <p:bodyStyle>
      <a:lvl1pPr marL="304792" indent="-304792" algn="l" defTabSz="609585" rtl="0" eaLnBrk="1" latinLnBrk="0" hangingPunct="1">
        <a:spcBef>
          <a:spcPts val="800"/>
        </a:spcBef>
        <a:buFont typeface="Arial"/>
        <a:buChar char="•"/>
        <a:defRPr sz="2267" kern="1200">
          <a:solidFill>
            <a:schemeClr val="tx1"/>
          </a:solidFill>
          <a:latin typeface="Cambria" panose="02040503050406030204" pitchFamily="18" charset="0"/>
          <a:ea typeface="+mn-ea"/>
          <a:cs typeface="+mn-cs"/>
        </a:defRPr>
      </a:lvl1pPr>
      <a:lvl2pPr marL="990575" indent="-304792" algn="l" defTabSz="609585" rtl="0" eaLnBrk="1" latinLnBrk="0" hangingPunct="1">
        <a:spcBef>
          <a:spcPts val="667"/>
        </a:spcBef>
        <a:buClr>
          <a:schemeClr val="accent1"/>
        </a:buClr>
        <a:buSzPct val="100000"/>
        <a:buFont typeface="Arial" panose="020B0604020202020204" pitchFamily="34" charset="0"/>
        <a:buChar char="•"/>
        <a:defRPr sz="2133" kern="1200">
          <a:solidFill>
            <a:schemeClr val="tx1"/>
          </a:solidFill>
          <a:latin typeface="Cambria" panose="02040503050406030204" pitchFamily="18" charset="0"/>
          <a:ea typeface="+mn-ea"/>
          <a:cs typeface="+mn-cs"/>
        </a:defRPr>
      </a:lvl2pPr>
      <a:lvl3pPr marL="1523962" indent="-304792" algn="l" defTabSz="609585" rtl="0" eaLnBrk="1" latinLnBrk="0" hangingPunct="1">
        <a:spcBef>
          <a:spcPts val="667"/>
        </a:spcBef>
        <a:buClr>
          <a:schemeClr val="accent6"/>
        </a:buClr>
        <a:buFont typeface="Arial"/>
        <a:buChar char="•"/>
        <a:defRPr sz="2000" kern="1200">
          <a:solidFill>
            <a:schemeClr val="tx1"/>
          </a:solidFill>
          <a:latin typeface="Cambria" panose="02040503050406030204" pitchFamily="18" charset="0"/>
          <a:ea typeface="+mn-ea"/>
          <a:cs typeface="+mn-cs"/>
        </a:defRPr>
      </a:lvl3pPr>
      <a:lvl4pPr marL="2133547" indent="-304792" algn="l" defTabSz="609585" rtl="0" eaLnBrk="1" latinLnBrk="0" hangingPunct="1">
        <a:spcBef>
          <a:spcPts val="533"/>
        </a:spcBef>
        <a:buClr>
          <a:schemeClr val="tx2"/>
        </a:buClr>
        <a:buFont typeface="Arial"/>
        <a:buChar char="•"/>
        <a:defRPr sz="1867" kern="1200">
          <a:solidFill>
            <a:schemeClr val="tx1"/>
          </a:solidFill>
          <a:latin typeface="Cambria" panose="02040503050406030204" pitchFamily="18" charset="0"/>
          <a:ea typeface="+mn-ea"/>
          <a:cs typeface="+mn-cs"/>
        </a:defRPr>
      </a:lvl4pPr>
      <a:lvl5pPr marL="2743131" indent="-304792" algn="l" defTabSz="609585" rtl="0" eaLnBrk="1" latinLnBrk="0" hangingPunct="1">
        <a:spcBef>
          <a:spcPts val="533"/>
        </a:spcBef>
        <a:buClr>
          <a:schemeClr val="tx2"/>
        </a:buClr>
        <a:buFont typeface="Courier New"/>
        <a:buChar char="o"/>
        <a:defRPr sz="1733" kern="1200">
          <a:solidFill>
            <a:schemeClr val="tx1"/>
          </a:solidFill>
          <a:latin typeface="Cambria" panose="02040503050406030204" pitchFamily="18"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280160"/>
          </a:xfrm>
          <a:prstGeom prst="rect">
            <a:avLst/>
          </a:prstGeom>
          <a:solidFill>
            <a:srgbClr val="EDEEEE"/>
          </a:solidFill>
        </p:spPr>
        <p:txBody>
          <a:bodyPr vert="horz" lIns="45720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3632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_interior_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2400" y="0"/>
            <a:ext cx="609600" cy="6858000"/>
          </a:xfrm>
          <a:prstGeom prst="rect">
            <a:avLst/>
          </a:prstGeom>
        </p:spPr>
      </p:pic>
      <p:sp>
        <p:nvSpPr>
          <p:cNvPr id="8" name="TextBox 7"/>
          <p:cNvSpPr txBox="1"/>
          <p:nvPr/>
        </p:nvSpPr>
        <p:spPr>
          <a:xfrm>
            <a:off x="609600" y="6516517"/>
            <a:ext cx="24384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pic>
        <p:nvPicPr>
          <p:cNvPr id="10" name="Picture 9" descr="A_hom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3620" y="6472207"/>
            <a:ext cx="1054249" cy="314384"/>
          </a:xfrm>
          <a:prstGeom prst="rect">
            <a:avLst/>
          </a:prstGeom>
        </p:spPr>
      </p:pic>
      <p:sp>
        <p:nvSpPr>
          <p:cNvPr id="12" name="Slide Number Placeholder 5"/>
          <p:cNvSpPr>
            <a:spLocks noGrp="1"/>
          </p:cNvSpPr>
          <p:nvPr>
            <p:ph type="sldNum" sz="quarter" idx="4"/>
          </p:nvPr>
        </p:nvSpPr>
        <p:spPr>
          <a:xfrm>
            <a:off x="10475485" y="6434667"/>
            <a:ext cx="1039183" cy="457200"/>
          </a:xfrm>
          <a:prstGeom prst="rect">
            <a:avLst/>
          </a:prstGeom>
        </p:spPr>
        <p:txBody>
          <a:bodyPr vert="horz" lIns="0" tIns="0" rIns="0" bIns="0" rtlCol="0" anchor="ctr"/>
          <a:lstStyle>
            <a:lvl1pPr algn="r">
              <a:defRPr sz="1067" b="0">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031762511"/>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609585" rtl="0" eaLnBrk="1" latinLnBrk="0" hangingPunct="1">
        <a:lnSpc>
          <a:spcPts val="3067"/>
        </a:lnSpc>
        <a:spcBef>
          <a:spcPct val="0"/>
        </a:spcBef>
        <a:buNone/>
        <a:defRPr sz="2800" b="1" i="0" kern="1200">
          <a:solidFill>
            <a:schemeClr val="tx2"/>
          </a:solidFill>
          <a:latin typeface="Century Gothic" panose="020B0502020202020204" pitchFamily="34" charset="0"/>
          <a:ea typeface="+mj-ea"/>
          <a:cs typeface="Arial"/>
        </a:defRPr>
      </a:lvl1pPr>
    </p:titleStyle>
    <p:bodyStyle>
      <a:lvl1pPr marL="304792" indent="-304792" algn="l" defTabSz="609585" rtl="0" eaLnBrk="1" latinLnBrk="0" hangingPunct="1">
        <a:spcBef>
          <a:spcPts val="800"/>
        </a:spcBef>
        <a:buFont typeface="Arial"/>
        <a:buChar char="•"/>
        <a:defRPr sz="2267" kern="1200">
          <a:solidFill>
            <a:schemeClr val="tx1"/>
          </a:solidFill>
          <a:latin typeface="Cambria" panose="02040503050406030204" pitchFamily="18" charset="0"/>
          <a:ea typeface="+mn-ea"/>
          <a:cs typeface="+mn-cs"/>
        </a:defRPr>
      </a:lvl1pPr>
      <a:lvl2pPr marL="990575" indent="-304792" algn="l" defTabSz="609585" rtl="0" eaLnBrk="1" latinLnBrk="0" hangingPunct="1">
        <a:spcBef>
          <a:spcPts val="667"/>
        </a:spcBef>
        <a:buClr>
          <a:schemeClr val="accent1"/>
        </a:buClr>
        <a:buSzPct val="100000"/>
        <a:buFont typeface="Arial" panose="020B0604020202020204" pitchFamily="34" charset="0"/>
        <a:buChar char="•"/>
        <a:defRPr sz="2133" kern="1200">
          <a:solidFill>
            <a:schemeClr val="tx1"/>
          </a:solidFill>
          <a:latin typeface="Cambria" panose="02040503050406030204" pitchFamily="18" charset="0"/>
          <a:ea typeface="+mn-ea"/>
          <a:cs typeface="+mn-cs"/>
        </a:defRPr>
      </a:lvl2pPr>
      <a:lvl3pPr marL="1523962" indent="-304792" algn="l" defTabSz="609585" rtl="0" eaLnBrk="1" latinLnBrk="0" hangingPunct="1">
        <a:spcBef>
          <a:spcPts val="667"/>
        </a:spcBef>
        <a:buClr>
          <a:schemeClr val="accent6"/>
        </a:buClr>
        <a:buFont typeface="Arial"/>
        <a:buChar char="•"/>
        <a:defRPr sz="2000" kern="1200">
          <a:solidFill>
            <a:schemeClr val="tx1"/>
          </a:solidFill>
          <a:latin typeface="Cambria" panose="02040503050406030204" pitchFamily="18" charset="0"/>
          <a:ea typeface="+mn-ea"/>
          <a:cs typeface="+mn-cs"/>
        </a:defRPr>
      </a:lvl3pPr>
      <a:lvl4pPr marL="2133547" indent="-304792" algn="l" defTabSz="609585" rtl="0" eaLnBrk="1" latinLnBrk="0" hangingPunct="1">
        <a:spcBef>
          <a:spcPts val="533"/>
        </a:spcBef>
        <a:buClr>
          <a:schemeClr val="tx2"/>
        </a:buClr>
        <a:buFont typeface="Arial"/>
        <a:buChar char="•"/>
        <a:defRPr sz="1867" kern="1200">
          <a:solidFill>
            <a:schemeClr val="tx1"/>
          </a:solidFill>
          <a:latin typeface="Cambria" panose="02040503050406030204" pitchFamily="18" charset="0"/>
          <a:ea typeface="+mn-ea"/>
          <a:cs typeface="+mn-cs"/>
        </a:defRPr>
      </a:lvl4pPr>
      <a:lvl5pPr marL="2743131" indent="-304792" algn="l" defTabSz="609585" rtl="0" eaLnBrk="1" latinLnBrk="0" hangingPunct="1">
        <a:spcBef>
          <a:spcPts val="533"/>
        </a:spcBef>
        <a:buClr>
          <a:schemeClr val="tx2"/>
        </a:buClr>
        <a:buFont typeface="Courier New"/>
        <a:buChar char="o"/>
        <a:defRPr sz="1733" kern="1200">
          <a:solidFill>
            <a:schemeClr val="tx1"/>
          </a:solidFill>
          <a:latin typeface="Cambria" panose="02040503050406030204" pitchFamily="18"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280160"/>
          </a:xfrm>
          <a:prstGeom prst="rect">
            <a:avLst/>
          </a:prstGeom>
          <a:solidFill>
            <a:srgbClr val="EDEEEE"/>
          </a:solidFill>
        </p:spPr>
        <p:txBody>
          <a:bodyPr vert="horz" lIns="457200" tIns="0" rIns="0" bIns="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3632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_interior_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2400" y="0"/>
            <a:ext cx="609600" cy="6858000"/>
          </a:xfrm>
          <a:prstGeom prst="rect">
            <a:avLst/>
          </a:prstGeom>
        </p:spPr>
      </p:pic>
      <p:sp>
        <p:nvSpPr>
          <p:cNvPr id="8" name="TextBox 7"/>
          <p:cNvSpPr txBox="1"/>
          <p:nvPr/>
        </p:nvSpPr>
        <p:spPr>
          <a:xfrm>
            <a:off x="609600" y="6516517"/>
            <a:ext cx="24384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pic>
        <p:nvPicPr>
          <p:cNvPr id="10" name="Picture 9" descr="A_hom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3620" y="6472207"/>
            <a:ext cx="1054249" cy="314384"/>
          </a:xfrm>
          <a:prstGeom prst="rect">
            <a:avLst/>
          </a:prstGeom>
        </p:spPr>
      </p:pic>
    </p:spTree>
    <p:extLst>
      <p:ext uri="{BB962C8B-B14F-4D97-AF65-F5344CB8AC3E}">
        <p14:creationId xmlns:p14="http://schemas.microsoft.com/office/powerpoint/2010/main" val="265830709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609585" rtl="0" eaLnBrk="1" latinLnBrk="0" hangingPunct="1">
        <a:lnSpc>
          <a:spcPts val="3067"/>
        </a:lnSpc>
        <a:spcBef>
          <a:spcPct val="0"/>
        </a:spcBef>
        <a:buNone/>
        <a:defRPr sz="2800" b="1" i="0" kern="1200">
          <a:solidFill>
            <a:schemeClr val="tx2"/>
          </a:solidFill>
          <a:latin typeface="Arial"/>
          <a:ea typeface="+mj-ea"/>
          <a:cs typeface="Arial"/>
        </a:defRPr>
      </a:lvl1pPr>
    </p:titleStyle>
    <p:bodyStyle>
      <a:lvl1pPr marL="304792" indent="-304792" algn="l" defTabSz="609585" rtl="0" eaLnBrk="1" latinLnBrk="0" hangingPunct="1">
        <a:spcBef>
          <a:spcPts val="800"/>
        </a:spcBef>
        <a:buFont typeface="Arial"/>
        <a:buChar char="•"/>
        <a:defRPr sz="2267" kern="1200">
          <a:solidFill>
            <a:schemeClr val="tx1"/>
          </a:solidFill>
          <a:latin typeface="+mn-lt"/>
          <a:ea typeface="+mn-ea"/>
          <a:cs typeface="+mn-cs"/>
        </a:defRPr>
      </a:lvl1pPr>
      <a:lvl2pPr marL="990575" indent="-304792" algn="l" defTabSz="609585" rtl="0" eaLnBrk="1" latinLnBrk="0" hangingPunct="1">
        <a:spcBef>
          <a:spcPts val="667"/>
        </a:spcBef>
        <a:buClr>
          <a:schemeClr val="accent1"/>
        </a:buClr>
        <a:buSzPct val="100000"/>
        <a:buFont typeface="Courier New"/>
        <a:buChar char="o"/>
        <a:defRPr sz="2133" kern="1200">
          <a:solidFill>
            <a:schemeClr val="tx1"/>
          </a:solidFill>
          <a:latin typeface="+mn-lt"/>
          <a:ea typeface="+mn-ea"/>
          <a:cs typeface="+mn-cs"/>
        </a:defRPr>
      </a:lvl2pPr>
      <a:lvl3pPr marL="1523962" indent="-304792" algn="l" defTabSz="609585" rtl="0" eaLnBrk="1" latinLnBrk="0" hangingPunct="1">
        <a:spcBef>
          <a:spcPts val="667"/>
        </a:spcBef>
        <a:buClr>
          <a:schemeClr val="accent6"/>
        </a:buClr>
        <a:buFont typeface="Arial"/>
        <a:buChar char="•"/>
        <a:defRPr sz="2000" kern="1200">
          <a:solidFill>
            <a:schemeClr val="tx1"/>
          </a:solidFill>
          <a:latin typeface="+mn-lt"/>
          <a:ea typeface="+mn-ea"/>
          <a:cs typeface="+mn-cs"/>
        </a:defRPr>
      </a:lvl3pPr>
      <a:lvl4pPr marL="2133547" indent="-304792" algn="l" defTabSz="609585" rtl="0" eaLnBrk="1" latinLnBrk="0" hangingPunct="1">
        <a:spcBef>
          <a:spcPts val="533"/>
        </a:spcBef>
        <a:buClr>
          <a:schemeClr val="accent1"/>
        </a:buClr>
        <a:buFont typeface="Arial"/>
        <a:buChar char="•"/>
        <a:defRPr sz="1867" kern="1200">
          <a:solidFill>
            <a:schemeClr val="tx1"/>
          </a:solidFill>
          <a:latin typeface="+mn-lt"/>
          <a:ea typeface="+mn-ea"/>
          <a:cs typeface="+mn-cs"/>
        </a:defRPr>
      </a:lvl4pPr>
      <a:lvl5pPr marL="2743131" indent="-304792" algn="l" defTabSz="609585" rtl="0" eaLnBrk="1" latinLnBrk="0" hangingPunct="1">
        <a:spcBef>
          <a:spcPts val="533"/>
        </a:spcBef>
        <a:buClr>
          <a:schemeClr val="tx2"/>
        </a:buClr>
        <a:buFont typeface="Courier New"/>
        <a:buChar char="o"/>
        <a:defRPr sz="17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280160"/>
          </a:xfrm>
          <a:prstGeom prst="rect">
            <a:avLst/>
          </a:prstGeom>
          <a:solidFill>
            <a:srgbClr val="EDEEEE"/>
          </a:solidFill>
        </p:spPr>
        <p:txBody>
          <a:bodyPr vert="horz" lIns="457200" tIns="0" rIns="0" bIns="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3632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_interior_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2400" y="0"/>
            <a:ext cx="609600" cy="6858000"/>
          </a:xfrm>
          <a:prstGeom prst="rect">
            <a:avLst/>
          </a:prstGeom>
        </p:spPr>
      </p:pic>
      <p:sp>
        <p:nvSpPr>
          <p:cNvPr id="8" name="TextBox 7"/>
          <p:cNvSpPr txBox="1"/>
          <p:nvPr/>
        </p:nvSpPr>
        <p:spPr>
          <a:xfrm>
            <a:off x="609600" y="6516517"/>
            <a:ext cx="2438400" cy="225767"/>
          </a:xfrm>
          <a:prstGeom prst="rect">
            <a:avLst/>
          </a:prstGeom>
          <a:solidFill>
            <a:schemeClr val="accent1"/>
          </a:solidFill>
        </p:spPr>
        <p:txBody>
          <a:bodyPr wrap="square" lIns="0" tIns="0" rIns="0" bIns="0" rtlCol="0" anchor="ctr" anchorCtr="0">
            <a:spAutoFit/>
          </a:bodyPr>
          <a:lstStyle/>
          <a:p>
            <a:pPr algn="ctr"/>
            <a:r>
              <a:rPr lang="en-US" sz="1467" b="1" dirty="0">
                <a:solidFill>
                  <a:schemeClr val="bg1"/>
                </a:solidFill>
              </a:rPr>
              <a:t>www.steptoe.com</a:t>
            </a:r>
          </a:p>
        </p:txBody>
      </p:sp>
      <p:pic>
        <p:nvPicPr>
          <p:cNvPr id="10" name="Picture 9" descr="A_hom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3620" y="6472207"/>
            <a:ext cx="1054249" cy="314384"/>
          </a:xfrm>
          <a:prstGeom prst="rect">
            <a:avLst/>
          </a:prstGeom>
        </p:spPr>
      </p:pic>
      <p:sp>
        <p:nvSpPr>
          <p:cNvPr id="11" name="Slide Number Placeholder 5"/>
          <p:cNvSpPr>
            <a:spLocks noGrp="1"/>
          </p:cNvSpPr>
          <p:nvPr>
            <p:ph type="sldNum" sz="quarter" idx="4"/>
          </p:nvPr>
        </p:nvSpPr>
        <p:spPr>
          <a:xfrm>
            <a:off x="10475485" y="6434667"/>
            <a:ext cx="1039183" cy="457200"/>
          </a:xfrm>
          <a:prstGeom prst="rect">
            <a:avLst/>
          </a:prstGeom>
        </p:spPr>
        <p:txBody>
          <a:bodyPr vert="horz" lIns="0" tIns="0" rIns="0" bIns="0" rtlCol="0" anchor="ctr"/>
          <a:lstStyle>
            <a:lvl1pPr algn="r">
              <a:defRPr sz="1067" b="0">
                <a:solidFill>
                  <a:schemeClr val="tx1"/>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386461624"/>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609585" rtl="0" eaLnBrk="1" latinLnBrk="0" hangingPunct="1">
        <a:lnSpc>
          <a:spcPts val="3067"/>
        </a:lnSpc>
        <a:spcBef>
          <a:spcPct val="0"/>
        </a:spcBef>
        <a:buNone/>
        <a:defRPr sz="2800" b="1" i="0" kern="1200">
          <a:solidFill>
            <a:schemeClr val="tx2"/>
          </a:solidFill>
          <a:latin typeface="Arial"/>
          <a:ea typeface="+mj-ea"/>
          <a:cs typeface="Arial"/>
        </a:defRPr>
      </a:lvl1pPr>
    </p:titleStyle>
    <p:bodyStyle>
      <a:lvl1pPr marL="304792" indent="-304792" algn="l" defTabSz="609585" rtl="0" eaLnBrk="1" latinLnBrk="0" hangingPunct="1">
        <a:spcBef>
          <a:spcPts val="800"/>
        </a:spcBef>
        <a:buFont typeface="Arial"/>
        <a:buChar char="•"/>
        <a:defRPr sz="2267" kern="1200">
          <a:solidFill>
            <a:schemeClr val="tx1"/>
          </a:solidFill>
          <a:latin typeface="+mn-lt"/>
          <a:ea typeface="+mn-ea"/>
          <a:cs typeface="+mn-cs"/>
        </a:defRPr>
      </a:lvl1pPr>
      <a:lvl2pPr marL="990575" indent="-304792" algn="l" defTabSz="609585" rtl="0" eaLnBrk="1" latinLnBrk="0" hangingPunct="1">
        <a:spcBef>
          <a:spcPts val="667"/>
        </a:spcBef>
        <a:buClr>
          <a:schemeClr val="accent1"/>
        </a:buClr>
        <a:buSzPct val="100000"/>
        <a:buFont typeface="Courier New"/>
        <a:buChar char="o"/>
        <a:defRPr sz="2133" kern="1200">
          <a:solidFill>
            <a:schemeClr val="tx1"/>
          </a:solidFill>
          <a:latin typeface="+mn-lt"/>
          <a:ea typeface="+mn-ea"/>
          <a:cs typeface="+mn-cs"/>
        </a:defRPr>
      </a:lvl2pPr>
      <a:lvl3pPr marL="1523962" indent="-304792" algn="l" defTabSz="609585" rtl="0" eaLnBrk="1" latinLnBrk="0" hangingPunct="1">
        <a:spcBef>
          <a:spcPts val="667"/>
        </a:spcBef>
        <a:buClr>
          <a:schemeClr val="accent6"/>
        </a:buClr>
        <a:buFont typeface="Arial"/>
        <a:buChar char="•"/>
        <a:defRPr sz="2000" kern="1200">
          <a:solidFill>
            <a:schemeClr val="tx1"/>
          </a:solidFill>
          <a:latin typeface="+mn-lt"/>
          <a:ea typeface="+mn-ea"/>
          <a:cs typeface="+mn-cs"/>
        </a:defRPr>
      </a:lvl3pPr>
      <a:lvl4pPr marL="2133547" indent="-304792" algn="l" defTabSz="609585" rtl="0" eaLnBrk="1" latinLnBrk="0" hangingPunct="1">
        <a:spcBef>
          <a:spcPts val="533"/>
        </a:spcBef>
        <a:buClr>
          <a:schemeClr val="accent1"/>
        </a:buClr>
        <a:buFont typeface="Arial"/>
        <a:buChar char="•"/>
        <a:defRPr sz="1867" kern="1200">
          <a:solidFill>
            <a:schemeClr val="tx1"/>
          </a:solidFill>
          <a:latin typeface="+mn-lt"/>
          <a:ea typeface="+mn-ea"/>
          <a:cs typeface="+mn-cs"/>
        </a:defRPr>
      </a:lvl4pPr>
      <a:lvl5pPr marL="2743131" indent="-304792" algn="l" defTabSz="609585" rtl="0" eaLnBrk="1" latinLnBrk="0" hangingPunct="1">
        <a:spcBef>
          <a:spcPts val="533"/>
        </a:spcBef>
        <a:buClr>
          <a:schemeClr val="tx2"/>
        </a:buClr>
        <a:buFont typeface="Courier New"/>
        <a:buChar char="o"/>
        <a:defRPr sz="17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20BF5C-7442-47D2-AB62-0F6D50C8D1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5AC11-D465-4976-A594-498BBDBA6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714DE-E414-4389-B88B-673298E3B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5592D-7577-42EC-A404-08AA5A503B56}" type="datetime1">
              <a:rPr lang="en-US" smtClean="0"/>
              <a:t>12/17/2021</a:t>
            </a:fld>
            <a:endParaRPr lang="en-US" dirty="0"/>
          </a:p>
        </p:txBody>
      </p:sp>
      <p:sp>
        <p:nvSpPr>
          <p:cNvPr id="5" name="Footer Placeholder 4">
            <a:extLst>
              <a:ext uri="{FF2B5EF4-FFF2-40B4-BE49-F238E27FC236}">
                <a16:creationId xmlns:a16="http://schemas.microsoft.com/office/drawing/2014/main" id="{195D1278-D82F-4220-BAD8-4AEFF884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1601E7-0A88-46E6-AC3B-D979DB176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0DE8C-4E89-466D-A91B-A12C8ECE4F53}" type="slidenum">
              <a:rPr lang="en-US" smtClean="0"/>
              <a:t>‹#›</a:t>
            </a:fld>
            <a:endParaRPr lang="en-US" dirty="0"/>
          </a:p>
        </p:txBody>
      </p:sp>
    </p:spTree>
    <p:extLst>
      <p:ext uri="{BB962C8B-B14F-4D97-AF65-F5344CB8AC3E}">
        <p14:creationId xmlns:p14="http://schemas.microsoft.com/office/powerpoint/2010/main" val="35781787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ealthyagingpoll.org/report/older-adults-perspectives-covid-19-vaccine" TargetMode="External"/><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yagingpoll.org/report/older-adults-perspectives-covid-19-vaccine" TargetMode="External"/><Relationship Id="rId7" Type="http://schemas.openxmlformats.org/officeDocument/2006/relationships/hyperlink" Target="mailto:bradecki@benefitcomply.com" TargetMode="Externa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hyperlink" Target="mailto:avicuna@Steptoe.com" TargetMode="External"/><Relationship Id="rId5" Type="http://schemas.openxmlformats.org/officeDocument/2006/relationships/hyperlink" Target="mailto:ssinder@Steptoe.com"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4B2F3-E8E0-494A-A097-2ECB3A1629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97" r="2195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8" name="Title 1">
            <a:extLst>
              <a:ext uri="{FF2B5EF4-FFF2-40B4-BE49-F238E27FC236}">
                <a16:creationId xmlns:a16="http://schemas.microsoft.com/office/drawing/2014/main" id="{9092D847-4C49-4E51-8A48-4A4235D836B9}"/>
              </a:ext>
            </a:extLst>
          </p:cNvPr>
          <p:cNvSpPr txBox="1">
            <a:spLocks/>
          </p:cNvSpPr>
          <p:nvPr/>
        </p:nvSpPr>
        <p:spPr>
          <a:xfrm>
            <a:off x="7404303" y="1639182"/>
            <a:ext cx="4460632" cy="2228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OSHA Vaccine Mandate</a:t>
            </a:r>
          </a:p>
        </p:txBody>
      </p:sp>
      <p:sp>
        <p:nvSpPr>
          <p:cNvPr id="20" name="TextBox 19">
            <a:extLst>
              <a:ext uri="{FF2B5EF4-FFF2-40B4-BE49-F238E27FC236}">
                <a16:creationId xmlns:a16="http://schemas.microsoft.com/office/drawing/2014/main" id="{59DB6A55-C7C8-4B89-9C4C-B17ECEA996DF}"/>
              </a:ext>
            </a:extLst>
          </p:cNvPr>
          <p:cNvSpPr txBox="1"/>
          <p:nvPr/>
        </p:nvSpPr>
        <p:spPr>
          <a:xfrm>
            <a:off x="7404303" y="3548903"/>
            <a:ext cx="3910271" cy="636706"/>
          </a:xfrm>
          <a:prstGeom prst="rect">
            <a:avLst/>
          </a:prstGeom>
        </p:spPr>
        <p:txBody>
          <a:bodyPr vert="horz" lIns="91440" tIns="45720" rIns="91440" bIns="45720" rtlCol="0">
            <a:normAutofit fontScale="92500" lnSpcReduction="10000"/>
          </a:bodyPr>
          <a:lstStyle/>
          <a:p>
            <a:pPr defTabSz="914400">
              <a:lnSpc>
                <a:spcPct val="90000"/>
              </a:lnSpc>
              <a:spcAft>
                <a:spcPts val="600"/>
              </a:spcAft>
            </a:pPr>
            <a:r>
              <a:rPr lang="en-US" sz="2400" dirty="0"/>
              <a:t>Potential impact on employers and employees across the U.S.</a:t>
            </a:r>
          </a:p>
        </p:txBody>
      </p:sp>
      <p:pic>
        <p:nvPicPr>
          <p:cNvPr id="26" name="Picture 25">
            <a:extLst>
              <a:ext uri="{FF2B5EF4-FFF2-40B4-BE49-F238E27FC236}">
                <a16:creationId xmlns:a16="http://schemas.microsoft.com/office/drawing/2014/main" id="{45479A2D-F2AD-4AFC-B8C4-03F0F5F0A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2953" y="6291262"/>
            <a:ext cx="1932795" cy="343071"/>
          </a:xfrm>
          <a:prstGeom prst="rect">
            <a:avLst/>
          </a:prstGeom>
        </p:spPr>
      </p:pic>
    </p:spTree>
    <p:extLst>
      <p:ext uri="{BB962C8B-B14F-4D97-AF65-F5344CB8AC3E}">
        <p14:creationId xmlns:p14="http://schemas.microsoft.com/office/powerpoint/2010/main" val="139187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62BC-2C66-480A-8EF1-54B5F120AC84}"/>
              </a:ext>
            </a:extLst>
          </p:cNvPr>
          <p:cNvSpPr>
            <a:spLocks noGrp="1"/>
          </p:cNvSpPr>
          <p:nvPr>
            <p:ph type="title"/>
          </p:nvPr>
        </p:nvSpPr>
        <p:spPr>
          <a:xfrm>
            <a:off x="423612" y="81693"/>
            <a:ext cx="10515600" cy="1325563"/>
          </a:xfrm>
        </p:spPr>
        <p:txBody>
          <a:bodyPr>
            <a:normAutofit/>
          </a:bodyPr>
          <a:lstStyle/>
          <a:p>
            <a:r>
              <a:rPr lang="en-US" sz="4800" b="1" dirty="0"/>
              <a:t>Permitted Face Coverings</a:t>
            </a:r>
          </a:p>
        </p:txBody>
      </p:sp>
      <p:sp>
        <p:nvSpPr>
          <p:cNvPr id="3" name="Content Placeholder 2">
            <a:extLst>
              <a:ext uri="{FF2B5EF4-FFF2-40B4-BE49-F238E27FC236}">
                <a16:creationId xmlns:a16="http://schemas.microsoft.com/office/drawing/2014/main" id="{714D0BF4-919A-4E50-9907-962FC548FF76}"/>
              </a:ext>
            </a:extLst>
          </p:cNvPr>
          <p:cNvSpPr>
            <a:spLocks noGrp="1"/>
          </p:cNvSpPr>
          <p:nvPr>
            <p:ph idx="1"/>
          </p:nvPr>
        </p:nvSpPr>
        <p:spPr>
          <a:xfrm>
            <a:off x="3200402" y="5488593"/>
            <a:ext cx="8025061" cy="891095"/>
          </a:xfrm>
        </p:spPr>
        <p:txBody>
          <a:bodyPr>
            <a:normAutofit/>
          </a:bodyPr>
          <a:lstStyle/>
          <a:p>
            <a:pPr marL="0" indent="0">
              <a:buNone/>
            </a:pPr>
            <a:r>
              <a:rPr lang="en-US" b="1" i="1" dirty="0"/>
              <a:t>Employers are not required to pay for face coverings</a:t>
            </a:r>
            <a:r>
              <a:rPr lang="en-US" i="1" dirty="0"/>
              <a:t>, though they may do so if they choose. </a:t>
            </a:r>
            <a:endParaRPr lang="en-US" dirty="0"/>
          </a:p>
        </p:txBody>
      </p:sp>
      <p:pic>
        <p:nvPicPr>
          <p:cNvPr id="5" name="Picture 4">
            <a:extLst>
              <a:ext uri="{FF2B5EF4-FFF2-40B4-BE49-F238E27FC236}">
                <a16:creationId xmlns:a16="http://schemas.microsoft.com/office/drawing/2014/main" id="{8FF99D37-6898-4443-9993-F4416FC28FA2}"/>
              </a:ext>
            </a:extLst>
          </p:cNvPr>
          <p:cNvPicPr>
            <a:picLocks noChangeAspect="1"/>
          </p:cNvPicPr>
          <p:nvPr/>
        </p:nvPicPr>
        <p:blipFill rotWithShape="1">
          <a:blip r:embed="rId2">
            <a:extLst>
              <a:ext uri="{28A0092B-C50C-407E-A947-70E740481C1C}">
                <a14:useLocalDpi xmlns:a14="http://schemas.microsoft.com/office/drawing/2010/main" val="0"/>
              </a:ext>
            </a:extLst>
          </a:blip>
          <a:srcRect l="24" t="3091" b="35485"/>
          <a:stretch/>
        </p:blipFill>
        <p:spPr>
          <a:xfrm rot="5400000">
            <a:off x="-1140904" y="2844499"/>
            <a:ext cx="5015884" cy="2054493"/>
          </a:xfrm>
          <a:prstGeom prst="rect">
            <a:avLst/>
          </a:prstGeom>
        </p:spPr>
      </p:pic>
      <p:sp>
        <p:nvSpPr>
          <p:cNvPr id="6" name="TextBox 5">
            <a:extLst>
              <a:ext uri="{FF2B5EF4-FFF2-40B4-BE49-F238E27FC236}">
                <a16:creationId xmlns:a16="http://schemas.microsoft.com/office/drawing/2014/main" id="{87E7C491-FE8C-44CA-8485-EDCFB78EBC68}"/>
              </a:ext>
            </a:extLst>
          </p:cNvPr>
          <p:cNvSpPr txBox="1"/>
          <p:nvPr/>
        </p:nvSpPr>
        <p:spPr>
          <a:xfrm>
            <a:off x="2613861" y="1545143"/>
            <a:ext cx="6354678" cy="923330"/>
          </a:xfrm>
          <a:prstGeom prst="rect">
            <a:avLst/>
          </a:prstGeom>
          <a:noFill/>
        </p:spPr>
        <p:txBody>
          <a:bodyPr wrap="square" rtlCol="0">
            <a:spAutoFit/>
          </a:bodyPr>
          <a:lstStyle/>
          <a:p>
            <a:r>
              <a:rPr lang="en-US" b="1" dirty="0">
                <a:ea typeface="Cambria" panose="02040503050406030204" pitchFamily="18" charset="0"/>
              </a:rPr>
              <a:t>Cloth Mask:</a:t>
            </a:r>
            <a:r>
              <a:rPr lang="en-US" dirty="0">
                <a:ea typeface="Cambria" panose="02040503050406030204" pitchFamily="18" charset="0"/>
              </a:rPr>
              <a:t> Can be homemade, reused with proper washing. Appropriate for workers in office settings, offer some level of protection. Not considered formal PPE</a:t>
            </a:r>
          </a:p>
        </p:txBody>
      </p:sp>
      <p:sp>
        <p:nvSpPr>
          <p:cNvPr id="7" name="TextBox 6">
            <a:extLst>
              <a:ext uri="{FF2B5EF4-FFF2-40B4-BE49-F238E27FC236}">
                <a16:creationId xmlns:a16="http://schemas.microsoft.com/office/drawing/2014/main" id="{AB688AF2-F1BB-4BE6-93CC-109EC4189E88}"/>
              </a:ext>
            </a:extLst>
          </p:cNvPr>
          <p:cNvSpPr txBox="1"/>
          <p:nvPr/>
        </p:nvSpPr>
        <p:spPr>
          <a:xfrm>
            <a:off x="2613861" y="2967335"/>
            <a:ext cx="5368089" cy="923330"/>
          </a:xfrm>
          <a:prstGeom prst="rect">
            <a:avLst/>
          </a:prstGeom>
          <a:noFill/>
        </p:spPr>
        <p:txBody>
          <a:bodyPr wrap="square" rtlCol="0">
            <a:spAutoFit/>
          </a:bodyPr>
          <a:lstStyle/>
          <a:p>
            <a:r>
              <a:rPr lang="en-US" b="1" dirty="0">
                <a:ea typeface="Cambria" panose="02040503050406030204" pitchFamily="18" charset="0"/>
              </a:rPr>
              <a:t>Medical Mask:</a:t>
            </a:r>
            <a:r>
              <a:rPr lang="en-US" dirty="0">
                <a:ea typeface="Cambria" panose="02040503050406030204" pitchFamily="18" charset="0"/>
              </a:rPr>
              <a:t> Medical Procedure Mask compliant with FDA guidelines. Should be disposed after single use. Considered formal PPE </a:t>
            </a:r>
          </a:p>
        </p:txBody>
      </p:sp>
      <p:sp>
        <p:nvSpPr>
          <p:cNvPr id="8" name="TextBox 7">
            <a:extLst>
              <a:ext uri="{FF2B5EF4-FFF2-40B4-BE49-F238E27FC236}">
                <a16:creationId xmlns:a16="http://schemas.microsoft.com/office/drawing/2014/main" id="{881CE9B5-F568-4D0A-A816-056C12880A07}"/>
              </a:ext>
            </a:extLst>
          </p:cNvPr>
          <p:cNvSpPr txBox="1"/>
          <p:nvPr/>
        </p:nvSpPr>
        <p:spPr>
          <a:xfrm>
            <a:off x="2613861" y="4250415"/>
            <a:ext cx="5558590" cy="1200329"/>
          </a:xfrm>
          <a:prstGeom prst="rect">
            <a:avLst/>
          </a:prstGeom>
          <a:noFill/>
        </p:spPr>
        <p:txBody>
          <a:bodyPr wrap="square" rtlCol="0">
            <a:spAutoFit/>
          </a:bodyPr>
          <a:lstStyle/>
          <a:p>
            <a:r>
              <a:rPr lang="en-US" b="1" dirty="0">
                <a:ea typeface="Cambria" panose="02040503050406030204" pitchFamily="18" charset="0"/>
              </a:rPr>
              <a:t>Respirator: </a:t>
            </a:r>
            <a:r>
              <a:rPr lang="en-US" dirty="0">
                <a:ea typeface="Cambria" panose="02040503050406030204" pitchFamily="18" charset="0"/>
              </a:rPr>
              <a:t>Contains filtering material (N-95 or better). Must fit tightly to prevent air leaks. Considered formal PPE </a:t>
            </a:r>
          </a:p>
          <a:p>
            <a:pPr lvl="1"/>
            <a:endParaRPr lang="en-US" dirty="0">
              <a:ea typeface="Cambria" panose="02040503050406030204" pitchFamily="18" charset="0"/>
            </a:endParaRPr>
          </a:p>
        </p:txBody>
      </p:sp>
      <p:sp>
        <p:nvSpPr>
          <p:cNvPr id="10" name="Right Brace 9">
            <a:extLst>
              <a:ext uri="{FF2B5EF4-FFF2-40B4-BE49-F238E27FC236}">
                <a16:creationId xmlns:a16="http://schemas.microsoft.com/office/drawing/2014/main" id="{757291ED-1A54-475A-B275-84FDE85B8E8A}"/>
              </a:ext>
            </a:extLst>
          </p:cNvPr>
          <p:cNvSpPr/>
          <p:nvPr/>
        </p:nvSpPr>
        <p:spPr>
          <a:xfrm rot="10800000" flipH="1">
            <a:off x="8968539" y="1758463"/>
            <a:ext cx="563881" cy="309211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75D279D2-94A5-4DC8-B0C6-6186651C5C6F}"/>
              </a:ext>
            </a:extLst>
          </p:cNvPr>
          <p:cNvSpPr txBox="1"/>
          <p:nvPr/>
        </p:nvSpPr>
        <p:spPr>
          <a:xfrm>
            <a:off x="9578139" y="2842856"/>
            <a:ext cx="1814164" cy="923330"/>
          </a:xfrm>
          <a:prstGeom prst="rect">
            <a:avLst/>
          </a:prstGeom>
          <a:noFill/>
        </p:spPr>
        <p:txBody>
          <a:bodyPr wrap="square" rtlCol="0">
            <a:spAutoFit/>
          </a:bodyPr>
          <a:lstStyle/>
          <a:p>
            <a:r>
              <a:rPr lang="en-US" i="1" dirty="0">
                <a:ea typeface="Cambria" panose="02040503050406030204" pitchFamily="18" charset="0"/>
              </a:rPr>
              <a:t>All permissible for ETS compliance</a:t>
            </a:r>
          </a:p>
        </p:txBody>
      </p:sp>
      <p:sp>
        <p:nvSpPr>
          <p:cNvPr id="4" name="Slide Number Placeholder 3">
            <a:extLst>
              <a:ext uri="{FF2B5EF4-FFF2-40B4-BE49-F238E27FC236}">
                <a16:creationId xmlns:a16="http://schemas.microsoft.com/office/drawing/2014/main" id="{B89CD1F9-FE86-468B-A6CC-20715BF1657B}"/>
              </a:ext>
            </a:extLst>
          </p:cNvPr>
          <p:cNvSpPr>
            <a:spLocks noGrp="1"/>
          </p:cNvSpPr>
          <p:nvPr>
            <p:ph type="sldNum" sz="quarter" idx="12"/>
          </p:nvPr>
        </p:nvSpPr>
        <p:spPr/>
        <p:txBody>
          <a:bodyPr/>
          <a:lstStyle/>
          <a:p>
            <a:fld id="{2066355A-084C-D24E-9AD2-7E4FC41EA627}" type="slidenum">
              <a:rPr lang="en-US" smtClean="0"/>
              <a:pPr/>
              <a:t>10</a:t>
            </a:fld>
            <a:endParaRPr lang="en-US" dirty="0"/>
          </a:p>
        </p:txBody>
      </p:sp>
      <p:pic>
        <p:nvPicPr>
          <p:cNvPr id="13" name="Picture 12">
            <a:extLst>
              <a:ext uri="{FF2B5EF4-FFF2-40B4-BE49-F238E27FC236}">
                <a16:creationId xmlns:a16="http://schemas.microsoft.com/office/drawing/2014/main" id="{A71375EC-B159-4EF4-8DB9-856290BB033F}"/>
              </a:ext>
            </a:extLst>
          </p:cNvPr>
          <p:cNvPicPr>
            <a:picLocks noChangeAspect="1"/>
          </p:cNvPicPr>
          <p:nvPr/>
        </p:nvPicPr>
        <p:blipFill>
          <a:blip r:embed="rId3"/>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78920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7AE3-D664-412D-8081-EEFD7DE1458C}"/>
              </a:ext>
            </a:extLst>
          </p:cNvPr>
          <p:cNvSpPr>
            <a:spLocks noGrp="1"/>
          </p:cNvSpPr>
          <p:nvPr>
            <p:ph type="title"/>
          </p:nvPr>
        </p:nvSpPr>
        <p:spPr>
          <a:xfrm>
            <a:off x="609600" y="185648"/>
            <a:ext cx="10515600" cy="1325563"/>
          </a:xfrm>
        </p:spPr>
        <p:txBody>
          <a:bodyPr>
            <a:normAutofit/>
          </a:bodyPr>
          <a:lstStyle/>
          <a:p>
            <a:r>
              <a:rPr lang="en-US" sz="4800" b="1" dirty="0"/>
              <a:t>Employer Policies and Verification</a:t>
            </a:r>
          </a:p>
        </p:txBody>
      </p:sp>
      <p:sp>
        <p:nvSpPr>
          <p:cNvPr id="3" name="Content Placeholder 2">
            <a:extLst>
              <a:ext uri="{FF2B5EF4-FFF2-40B4-BE49-F238E27FC236}">
                <a16:creationId xmlns:a16="http://schemas.microsoft.com/office/drawing/2014/main" id="{A98F8AB2-DFB5-4EFC-A36C-3B7A1DDB14AE}"/>
              </a:ext>
            </a:extLst>
          </p:cNvPr>
          <p:cNvSpPr>
            <a:spLocks noGrp="1"/>
          </p:cNvSpPr>
          <p:nvPr>
            <p:ph idx="1"/>
          </p:nvPr>
        </p:nvSpPr>
        <p:spPr>
          <a:xfrm>
            <a:off x="609600" y="1450108"/>
            <a:ext cx="10543082" cy="4959927"/>
          </a:xfrm>
        </p:spPr>
        <p:txBody>
          <a:bodyPr>
            <a:normAutofit/>
          </a:bodyPr>
          <a:lstStyle/>
          <a:p>
            <a:r>
              <a:rPr lang="en-US" dirty="0"/>
              <a:t>Employer must establish a </a:t>
            </a:r>
            <a:r>
              <a:rPr lang="en-US" u="sng" dirty="0"/>
              <a:t>written</a:t>
            </a:r>
            <a:r>
              <a:rPr lang="en-US" dirty="0"/>
              <a:t> vaccination policy</a:t>
            </a:r>
          </a:p>
          <a:p>
            <a:r>
              <a:rPr lang="en-US" dirty="0"/>
              <a:t>Employer must also inform employees of the vaccine requirement, including the policies and procedures in place to implement the requirement and information about vaccine efficacy and safety (list of all information available on OSHA website)</a:t>
            </a:r>
          </a:p>
          <a:p>
            <a:r>
              <a:rPr lang="en-US" dirty="0"/>
              <a:t>Employee verification may be satisfied via:</a:t>
            </a:r>
          </a:p>
          <a:p>
            <a:pPr lvl="1"/>
            <a:r>
              <a:rPr lang="en-US" dirty="0"/>
              <a:t>a vaccination card</a:t>
            </a:r>
          </a:p>
          <a:p>
            <a:pPr lvl="1"/>
            <a:r>
              <a:rPr lang="en-US" dirty="0"/>
              <a:t>medical or immunization record  </a:t>
            </a:r>
          </a:p>
          <a:p>
            <a:pPr lvl="1"/>
            <a:r>
              <a:rPr lang="en-US" dirty="0"/>
              <a:t>other official documentation</a:t>
            </a:r>
          </a:p>
          <a:p>
            <a:pPr lvl="1"/>
            <a:r>
              <a:rPr lang="en-US" dirty="0"/>
              <a:t>signed attestation (if unable to produce acceptable proof)</a:t>
            </a:r>
          </a:p>
          <a:p>
            <a:endParaRPr lang="en-US" dirty="0"/>
          </a:p>
        </p:txBody>
      </p:sp>
      <p:sp>
        <p:nvSpPr>
          <p:cNvPr id="4" name="Slide Number Placeholder 3">
            <a:extLst>
              <a:ext uri="{FF2B5EF4-FFF2-40B4-BE49-F238E27FC236}">
                <a16:creationId xmlns:a16="http://schemas.microsoft.com/office/drawing/2014/main" id="{6C49254E-78B7-4E1F-BA8F-A44230DF4ECB}"/>
              </a:ext>
            </a:extLst>
          </p:cNvPr>
          <p:cNvSpPr>
            <a:spLocks noGrp="1"/>
          </p:cNvSpPr>
          <p:nvPr>
            <p:ph type="sldNum" sz="quarter" idx="12"/>
          </p:nvPr>
        </p:nvSpPr>
        <p:spPr/>
        <p:txBody>
          <a:bodyPr/>
          <a:lstStyle/>
          <a:p>
            <a:fld id="{2066355A-084C-D24E-9AD2-7E4FC41EA627}" type="slidenum">
              <a:rPr lang="en-US" smtClean="0"/>
              <a:pPr/>
              <a:t>11</a:t>
            </a:fld>
            <a:endParaRPr lang="en-US" dirty="0"/>
          </a:p>
        </p:txBody>
      </p:sp>
      <p:pic>
        <p:nvPicPr>
          <p:cNvPr id="6" name="Picture 5">
            <a:extLst>
              <a:ext uri="{FF2B5EF4-FFF2-40B4-BE49-F238E27FC236}">
                <a16:creationId xmlns:a16="http://schemas.microsoft.com/office/drawing/2014/main" id="{7C2B944A-E480-4251-82D6-5423157E8BC8}"/>
              </a:ext>
            </a:extLst>
          </p:cNvPr>
          <p:cNvPicPr>
            <a:picLocks noChangeAspect="1"/>
          </p:cNvPicPr>
          <p:nvPr/>
        </p:nvPicPr>
        <p:blipFill>
          <a:blip r:embed="rId2"/>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183253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E543-2820-4395-8A1E-4E2639276C4A}"/>
              </a:ext>
            </a:extLst>
          </p:cNvPr>
          <p:cNvSpPr>
            <a:spLocks noGrp="1"/>
          </p:cNvSpPr>
          <p:nvPr>
            <p:ph type="title"/>
          </p:nvPr>
        </p:nvSpPr>
        <p:spPr>
          <a:xfrm>
            <a:off x="4965430" y="629268"/>
            <a:ext cx="6586491" cy="1286160"/>
          </a:xfrm>
        </p:spPr>
        <p:txBody>
          <a:bodyPr anchor="b">
            <a:normAutofit/>
          </a:bodyPr>
          <a:lstStyle/>
          <a:p>
            <a:r>
              <a:rPr lang="en-US" b="1" dirty="0"/>
              <a:t>Employer Recordkeeping </a:t>
            </a:r>
          </a:p>
        </p:txBody>
      </p:sp>
      <p:sp>
        <p:nvSpPr>
          <p:cNvPr id="3" name="Content Placeholder 2">
            <a:extLst>
              <a:ext uri="{FF2B5EF4-FFF2-40B4-BE49-F238E27FC236}">
                <a16:creationId xmlns:a16="http://schemas.microsoft.com/office/drawing/2014/main" id="{3425001D-8E3D-4EC4-9523-1BADC6C33D22}"/>
              </a:ext>
            </a:extLst>
          </p:cNvPr>
          <p:cNvSpPr>
            <a:spLocks noGrp="1"/>
          </p:cNvSpPr>
          <p:nvPr>
            <p:ph idx="1"/>
          </p:nvPr>
        </p:nvSpPr>
        <p:spPr>
          <a:xfrm>
            <a:off x="4965431" y="2438400"/>
            <a:ext cx="6586489" cy="3785419"/>
          </a:xfrm>
        </p:spPr>
        <p:txBody>
          <a:bodyPr>
            <a:normAutofit/>
          </a:bodyPr>
          <a:lstStyle/>
          <a:p>
            <a:pPr marL="0" indent="0">
              <a:buNone/>
            </a:pPr>
            <a:r>
              <a:rPr lang="en-US" sz="2000" dirty="0"/>
              <a:t>As long as ETS remains in effect, employers must:</a:t>
            </a:r>
          </a:p>
          <a:p>
            <a:r>
              <a:rPr lang="en-US" sz="2000" dirty="0"/>
              <a:t>Maintain records of each employee’s vaccination status and preserve proof of vaccination or testing results</a:t>
            </a:r>
          </a:p>
          <a:p>
            <a:r>
              <a:rPr lang="en-US" sz="2000" dirty="0"/>
              <a:t>Maintain a roster of all employees at the workplace indicating each employee’s vaccination status</a:t>
            </a:r>
          </a:p>
          <a:p>
            <a:r>
              <a:rPr lang="en-US" sz="2000" dirty="0"/>
              <a:t>Records are considered medical records and must be kept confidential</a:t>
            </a:r>
          </a:p>
          <a:p>
            <a:r>
              <a:rPr lang="en-US" sz="2000" dirty="0"/>
              <a:t>Records must be made available to employee or to Secretary by next business day after request; within 4 hours for policy or roster</a:t>
            </a:r>
          </a:p>
        </p:txBody>
      </p:sp>
      <p:pic>
        <p:nvPicPr>
          <p:cNvPr id="5" name="Picture 4">
            <a:extLst>
              <a:ext uri="{FF2B5EF4-FFF2-40B4-BE49-F238E27FC236}">
                <a16:creationId xmlns:a16="http://schemas.microsoft.com/office/drawing/2014/main" id="{45A693CA-AC05-40B6-A3B4-2398FA453EA8}"/>
              </a:ext>
            </a:extLst>
          </p:cNvPr>
          <p:cNvPicPr>
            <a:picLocks noChangeAspect="1"/>
          </p:cNvPicPr>
          <p:nvPr/>
        </p:nvPicPr>
        <p:blipFill rotWithShape="1">
          <a:blip r:embed="rId2">
            <a:extLst>
              <a:ext uri="{28A0092B-C50C-407E-A947-70E740481C1C}">
                <a14:useLocalDpi xmlns:a14="http://schemas.microsoft.com/office/drawing/2010/main" val="0"/>
              </a:ext>
            </a:extLst>
          </a:blip>
          <a:srcRect l="19902" r="36670"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9D6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7BB33FA-00A7-4F3E-A059-EDB6F2BEFF4F}"/>
              </a:ext>
            </a:extLst>
          </p:cNvPr>
          <p:cNvSpPr>
            <a:spLocks noGrp="1"/>
          </p:cNvSpPr>
          <p:nvPr>
            <p:ph type="sldNum" sz="quarter" idx="12"/>
          </p:nvPr>
        </p:nvSpPr>
        <p:spPr>
          <a:xfrm>
            <a:off x="10167042" y="6356350"/>
            <a:ext cx="1186758" cy="365125"/>
          </a:xfrm>
        </p:spPr>
        <p:txBody>
          <a:bodyPr>
            <a:normAutofit/>
          </a:bodyPr>
          <a:lstStyle/>
          <a:p>
            <a:pPr>
              <a:spcAft>
                <a:spcPts val="600"/>
              </a:spcAft>
            </a:pPr>
            <a:fld id="{2066355A-084C-D24E-9AD2-7E4FC41EA627}" type="slidenum">
              <a:rPr lang="en-US" smtClean="0"/>
              <a:pPr>
                <a:spcAft>
                  <a:spcPts val="600"/>
                </a:spcAft>
              </a:pPr>
              <a:t>12</a:t>
            </a:fld>
            <a:endParaRPr lang="en-US" dirty="0"/>
          </a:p>
        </p:txBody>
      </p:sp>
      <p:pic>
        <p:nvPicPr>
          <p:cNvPr id="7" name="Picture 6">
            <a:extLst>
              <a:ext uri="{FF2B5EF4-FFF2-40B4-BE49-F238E27FC236}">
                <a16:creationId xmlns:a16="http://schemas.microsoft.com/office/drawing/2014/main" id="{1C129231-0899-4890-9464-32A5361C840C}"/>
              </a:ext>
            </a:extLst>
          </p:cNvPr>
          <p:cNvPicPr>
            <a:picLocks noChangeAspect="1"/>
          </p:cNvPicPr>
          <p:nvPr/>
        </p:nvPicPr>
        <p:blipFill>
          <a:blip r:embed="rId3"/>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269414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87B9-926A-4A9A-AF80-BB8F6BE9F7EE}"/>
              </a:ext>
            </a:extLst>
          </p:cNvPr>
          <p:cNvSpPr>
            <a:spLocks noGrp="1"/>
          </p:cNvSpPr>
          <p:nvPr>
            <p:ph type="title"/>
          </p:nvPr>
        </p:nvSpPr>
        <p:spPr>
          <a:xfrm>
            <a:off x="429718" y="294787"/>
            <a:ext cx="10515600" cy="1325563"/>
          </a:xfrm>
        </p:spPr>
        <p:txBody>
          <a:bodyPr/>
          <a:lstStyle/>
          <a:p>
            <a:r>
              <a:rPr lang="en-US" b="1" dirty="0"/>
              <a:t>Disclosures and Penalties</a:t>
            </a:r>
          </a:p>
        </p:txBody>
      </p:sp>
      <p:sp>
        <p:nvSpPr>
          <p:cNvPr id="3" name="Content Placeholder 2">
            <a:extLst>
              <a:ext uri="{FF2B5EF4-FFF2-40B4-BE49-F238E27FC236}">
                <a16:creationId xmlns:a16="http://schemas.microsoft.com/office/drawing/2014/main" id="{040FB0CB-0623-4A4B-B74D-F5F613E49F94}"/>
              </a:ext>
            </a:extLst>
          </p:cNvPr>
          <p:cNvSpPr>
            <a:spLocks noGrp="1"/>
          </p:cNvSpPr>
          <p:nvPr>
            <p:ph idx="1"/>
          </p:nvPr>
        </p:nvSpPr>
        <p:spPr>
          <a:xfrm>
            <a:off x="429718" y="1510260"/>
            <a:ext cx="10558072" cy="4525963"/>
          </a:xfrm>
        </p:spPr>
        <p:txBody>
          <a:bodyPr>
            <a:normAutofit/>
          </a:bodyPr>
          <a:lstStyle/>
          <a:p>
            <a:r>
              <a:rPr lang="en-US" sz="2400" dirty="0"/>
              <a:t>Employee must notify employer of positive test result (regardless of vaccination status)</a:t>
            </a:r>
          </a:p>
          <a:p>
            <a:r>
              <a:rPr lang="en-US" sz="2400" dirty="0"/>
              <a:t>Upon positive result, employer must remove employee from the workplace</a:t>
            </a:r>
          </a:p>
          <a:p>
            <a:pPr lvl="1"/>
            <a:r>
              <a:rPr lang="en-US" sz="2400" dirty="0"/>
              <a:t>Employee can return upon negative test, meeting CDC guidance, or recommendation from healthcare provider.</a:t>
            </a:r>
          </a:p>
          <a:p>
            <a:r>
              <a:rPr lang="en-US" sz="2400" dirty="0"/>
              <a:t>Employers must also report work-related deaths and hospitalizations to OSHA</a:t>
            </a:r>
          </a:p>
          <a:p>
            <a:r>
              <a:rPr lang="en-US" sz="2400" dirty="0"/>
              <a:t>Employers are not prohibited from taking disciplinary action against an employee for refusal to comply with the policy absent a medical condition or sincerely held religious belief, though should consult applicable law and/or labor management contracts beforehand</a:t>
            </a:r>
          </a:p>
        </p:txBody>
      </p:sp>
      <p:sp>
        <p:nvSpPr>
          <p:cNvPr id="4" name="Slide Number Placeholder 3">
            <a:extLst>
              <a:ext uri="{FF2B5EF4-FFF2-40B4-BE49-F238E27FC236}">
                <a16:creationId xmlns:a16="http://schemas.microsoft.com/office/drawing/2014/main" id="{4A4A9F0E-E24A-4975-A21D-133A7CE3D231}"/>
              </a:ext>
            </a:extLst>
          </p:cNvPr>
          <p:cNvSpPr>
            <a:spLocks noGrp="1"/>
          </p:cNvSpPr>
          <p:nvPr>
            <p:ph type="sldNum" sz="quarter" idx="12"/>
          </p:nvPr>
        </p:nvSpPr>
        <p:spPr/>
        <p:txBody>
          <a:bodyPr/>
          <a:lstStyle/>
          <a:p>
            <a:fld id="{2066355A-084C-D24E-9AD2-7E4FC41EA627}" type="slidenum">
              <a:rPr lang="en-US" smtClean="0"/>
              <a:pPr/>
              <a:t>13</a:t>
            </a:fld>
            <a:endParaRPr lang="en-US" dirty="0"/>
          </a:p>
        </p:txBody>
      </p:sp>
      <p:pic>
        <p:nvPicPr>
          <p:cNvPr id="6" name="Picture 5">
            <a:extLst>
              <a:ext uri="{FF2B5EF4-FFF2-40B4-BE49-F238E27FC236}">
                <a16:creationId xmlns:a16="http://schemas.microsoft.com/office/drawing/2014/main" id="{A42D8174-75E8-4131-B1C7-7A3942E23588}"/>
              </a:ext>
            </a:extLst>
          </p:cNvPr>
          <p:cNvPicPr>
            <a:picLocks noChangeAspect="1"/>
          </p:cNvPicPr>
          <p:nvPr/>
        </p:nvPicPr>
        <p:blipFill>
          <a:blip r:embed="rId2"/>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277311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87B9-926A-4A9A-AF80-BB8F6BE9F7EE}"/>
              </a:ext>
            </a:extLst>
          </p:cNvPr>
          <p:cNvSpPr>
            <a:spLocks noGrp="1"/>
          </p:cNvSpPr>
          <p:nvPr>
            <p:ph type="title"/>
          </p:nvPr>
        </p:nvSpPr>
        <p:spPr>
          <a:xfrm>
            <a:off x="556846" y="283064"/>
            <a:ext cx="10515600" cy="1325563"/>
          </a:xfrm>
        </p:spPr>
        <p:txBody>
          <a:bodyPr>
            <a:normAutofit/>
          </a:bodyPr>
          <a:lstStyle/>
          <a:p>
            <a:r>
              <a:rPr lang="en-US" sz="4800" b="1" dirty="0"/>
              <a:t>Surcharges and Incentives</a:t>
            </a:r>
          </a:p>
        </p:txBody>
      </p:sp>
      <p:sp>
        <p:nvSpPr>
          <p:cNvPr id="3" name="Content Placeholder 2">
            <a:extLst>
              <a:ext uri="{FF2B5EF4-FFF2-40B4-BE49-F238E27FC236}">
                <a16:creationId xmlns:a16="http://schemas.microsoft.com/office/drawing/2014/main" id="{040FB0CB-0623-4A4B-B74D-F5F613E49F94}"/>
              </a:ext>
            </a:extLst>
          </p:cNvPr>
          <p:cNvSpPr>
            <a:spLocks noGrp="1"/>
          </p:cNvSpPr>
          <p:nvPr>
            <p:ph idx="1"/>
          </p:nvPr>
        </p:nvSpPr>
        <p:spPr>
          <a:xfrm>
            <a:off x="429718" y="1510260"/>
            <a:ext cx="10558072" cy="4525963"/>
          </a:xfrm>
        </p:spPr>
        <p:txBody>
          <a:bodyPr>
            <a:normAutofit/>
          </a:bodyPr>
          <a:lstStyle/>
          <a:p>
            <a:r>
              <a:rPr lang="en-US" sz="2400" dirty="0"/>
              <a:t>Reasons there may be continued employer interest in surcharges and incentives</a:t>
            </a:r>
          </a:p>
          <a:p>
            <a:pPr lvl="1"/>
            <a:r>
              <a:rPr lang="en-US" sz="2266" dirty="0"/>
              <a:t>Mandate could fail in court </a:t>
            </a:r>
          </a:p>
          <a:p>
            <a:pPr lvl="1"/>
            <a:r>
              <a:rPr lang="en-US" sz="2266" dirty="0"/>
              <a:t>If mandate survives, the testing option will be an administrative burden – employers may still want to implement an incentive/surcharge to try to move some employees from testing to vaccinated</a:t>
            </a:r>
          </a:p>
          <a:p>
            <a:pPr lvl="1"/>
            <a:r>
              <a:rPr lang="en-US" sz="2266" dirty="0"/>
              <a:t>Mandate may only be in effect for a short period of time, but COVID-related illness may be with us for a long time</a:t>
            </a:r>
          </a:p>
          <a:p>
            <a:pPr lvl="1"/>
            <a:r>
              <a:rPr lang="en-US" sz="2266" dirty="0"/>
              <a:t>It is clear that unvaccinated employees become seriously ill and are hospitalized more often than vaccinated employees causing increased claims in employer-sponsored health plans; this makes the employer argument for a surcharge similar to that of a tobacco use surcharge</a:t>
            </a:r>
          </a:p>
        </p:txBody>
      </p:sp>
      <p:sp>
        <p:nvSpPr>
          <p:cNvPr id="4" name="Slide Number Placeholder 3">
            <a:extLst>
              <a:ext uri="{FF2B5EF4-FFF2-40B4-BE49-F238E27FC236}">
                <a16:creationId xmlns:a16="http://schemas.microsoft.com/office/drawing/2014/main" id="{4DCF2E97-E4C5-40A5-B8A5-D776DB77FCF4}"/>
              </a:ext>
            </a:extLst>
          </p:cNvPr>
          <p:cNvSpPr>
            <a:spLocks noGrp="1"/>
          </p:cNvSpPr>
          <p:nvPr>
            <p:ph type="sldNum" sz="quarter" idx="12"/>
          </p:nvPr>
        </p:nvSpPr>
        <p:spPr/>
        <p:txBody>
          <a:bodyPr/>
          <a:lstStyle/>
          <a:p>
            <a:fld id="{2066355A-084C-D24E-9AD2-7E4FC41EA627}" type="slidenum">
              <a:rPr lang="en-US" smtClean="0"/>
              <a:pPr/>
              <a:t>14</a:t>
            </a:fld>
            <a:endParaRPr lang="en-US" dirty="0"/>
          </a:p>
        </p:txBody>
      </p:sp>
      <p:pic>
        <p:nvPicPr>
          <p:cNvPr id="6" name="Picture 5">
            <a:extLst>
              <a:ext uri="{FF2B5EF4-FFF2-40B4-BE49-F238E27FC236}">
                <a16:creationId xmlns:a16="http://schemas.microsoft.com/office/drawing/2014/main" id="{C03E7232-FAE2-446C-9FA9-E990F9D0AD6C}"/>
              </a:ext>
            </a:extLst>
          </p:cNvPr>
          <p:cNvPicPr>
            <a:picLocks noChangeAspect="1"/>
          </p:cNvPicPr>
          <p:nvPr/>
        </p:nvPicPr>
        <p:blipFill>
          <a:blip r:embed="rId2"/>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245482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87B9-926A-4A9A-AF80-BB8F6BE9F7EE}"/>
              </a:ext>
            </a:extLst>
          </p:cNvPr>
          <p:cNvSpPr>
            <a:spLocks noGrp="1"/>
          </p:cNvSpPr>
          <p:nvPr>
            <p:ph type="title"/>
          </p:nvPr>
        </p:nvSpPr>
        <p:spPr>
          <a:xfrm>
            <a:off x="472190" y="271341"/>
            <a:ext cx="10515600" cy="1325563"/>
          </a:xfrm>
        </p:spPr>
        <p:txBody>
          <a:bodyPr>
            <a:normAutofit/>
          </a:bodyPr>
          <a:lstStyle/>
          <a:p>
            <a:r>
              <a:rPr lang="en-US" sz="4800" b="1" dirty="0"/>
              <a:t>Surcharges and Incentives</a:t>
            </a:r>
          </a:p>
        </p:txBody>
      </p:sp>
      <p:sp>
        <p:nvSpPr>
          <p:cNvPr id="3" name="Content Placeholder 2">
            <a:extLst>
              <a:ext uri="{FF2B5EF4-FFF2-40B4-BE49-F238E27FC236}">
                <a16:creationId xmlns:a16="http://schemas.microsoft.com/office/drawing/2014/main" id="{040FB0CB-0623-4A4B-B74D-F5F613E49F94}"/>
              </a:ext>
            </a:extLst>
          </p:cNvPr>
          <p:cNvSpPr>
            <a:spLocks noGrp="1"/>
          </p:cNvSpPr>
          <p:nvPr>
            <p:ph idx="1"/>
          </p:nvPr>
        </p:nvSpPr>
        <p:spPr>
          <a:xfrm>
            <a:off x="429718" y="1510260"/>
            <a:ext cx="10558072" cy="4525963"/>
          </a:xfrm>
        </p:spPr>
        <p:txBody>
          <a:bodyPr>
            <a:normAutofit/>
          </a:bodyPr>
          <a:lstStyle/>
          <a:p>
            <a:r>
              <a:rPr lang="en-US" sz="2400" dirty="0"/>
              <a:t>Incentive and Surcharge Basics</a:t>
            </a:r>
          </a:p>
          <a:p>
            <a:pPr lvl="1"/>
            <a:r>
              <a:rPr lang="en-US" sz="2266" dirty="0"/>
              <a:t>Must follow HIPAA wellness rules</a:t>
            </a:r>
          </a:p>
          <a:p>
            <a:pPr lvl="2"/>
            <a:r>
              <a:rPr lang="en-US" sz="2133" dirty="0"/>
              <a:t>30% of premium maximum incentive/surcharge</a:t>
            </a:r>
          </a:p>
          <a:p>
            <a:pPr lvl="2"/>
            <a:r>
              <a:rPr lang="en-US" sz="2133" dirty="0"/>
              <a:t>Reasonable alternative</a:t>
            </a:r>
          </a:p>
          <a:p>
            <a:pPr lvl="1"/>
            <a:r>
              <a:rPr lang="en-US" sz="2266" dirty="0"/>
              <a:t>EEOC has stated simply gathering vaccination status is not a medical inquiry or medical test, so ADA requirements are not triggered</a:t>
            </a:r>
          </a:p>
        </p:txBody>
      </p:sp>
      <p:sp>
        <p:nvSpPr>
          <p:cNvPr id="4" name="Slide Number Placeholder 3">
            <a:extLst>
              <a:ext uri="{FF2B5EF4-FFF2-40B4-BE49-F238E27FC236}">
                <a16:creationId xmlns:a16="http://schemas.microsoft.com/office/drawing/2014/main" id="{21B9B102-E269-446A-93BC-16C1994BF676}"/>
              </a:ext>
            </a:extLst>
          </p:cNvPr>
          <p:cNvSpPr>
            <a:spLocks noGrp="1"/>
          </p:cNvSpPr>
          <p:nvPr>
            <p:ph type="sldNum" sz="quarter" idx="12"/>
          </p:nvPr>
        </p:nvSpPr>
        <p:spPr/>
        <p:txBody>
          <a:bodyPr/>
          <a:lstStyle/>
          <a:p>
            <a:fld id="{2066355A-084C-D24E-9AD2-7E4FC41EA627}" type="slidenum">
              <a:rPr lang="en-US" smtClean="0"/>
              <a:pPr/>
              <a:t>15</a:t>
            </a:fld>
            <a:endParaRPr lang="en-US" dirty="0"/>
          </a:p>
        </p:txBody>
      </p:sp>
      <p:pic>
        <p:nvPicPr>
          <p:cNvPr id="6" name="Picture 5">
            <a:extLst>
              <a:ext uri="{FF2B5EF4-FFF2-40B4-BE49-F238E27FC236}">
                <a16:creationId xmlns:a16="http://schemas.microsoft.com/office/drawing/2014/main" id="{1149A21A-56DE-49C3-9830-ABEC8B5C340C}"/>
              </a:ext>
            </a:extLst>
          </p:cNvPr>
          <p:cNvPicPr>
            <a:picLocks noChangeAspect="1"/>
          </p:cNvPicPr>
          <p:nvPr/>
        </p:nvPicPr>
        <p:blipFill>
          <a:blip r:embed="rId2"/>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352902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781-D36C-41A4-A9B7-99A1C6361651}"/>
              </a:ext>
            </a:extLst>
          </p:cNvPr>
          <p:cNvSpPr>
            <a:spLocks noGrp="1"/>
          </p:cNvSpPr>
          <p:nvPr>
            <p:ph type="title"/>
          </p:nvPr>
        </p:nvSpPr>
        <p:spPr>
          <a:xfrm>
            <a:off x="439615" y="331957"/>
            <a:ext cx="10515600" cy="1325563"/>
          </a:xfrm>
        </p:spPr>
        <p:txBody>
          <a:bodyPr>
            <a:normAutofit/>
          </a:bodyPr>
          <a:lstStyle/>
          <a:p>
            <a:r>
              <a:rPr lang="en-US" sz="4800" b="1" dirty="0"/>
              <a:t>Current Status</a:t>
            </a:r>
          </a:p>
        </p:txBody>
      </p:sp>
      <p:sp>
        <p:nvSpPr>
          <p:cNvPr id="3" name="Content Placeholder 2">
            <a:extLst>
              <a:ext uri="{FF2B5EF4-FFF2-40B4-BE49-F238E27FC236}">
                <a16:creationId xmlns:a16="http://schemas.microsoft.com/office/drawing/2014/main" id="{ABD5C2C8-571A-4BA8-BD90-C6076A3E897C}"/>
              </a:ext>
            </a:extLst>
          </p:cNvPr>
          <p:cNvSpPr>
            <a:spLocks noGrp="1"/>
          </p:cNvSpPr>
          <p:nvPr>
            <p:ph idx="1"/>
          </p:nvPr>
        </p:nvSpPr>
        <p:spPr>
          <a:xfrm>
            <a:off x="332508" y="1951756"/>
            <a:ext cx="5763492" cy="4785609"/>
          </a:xfrm>
        </p:spPr>
        <p:txBody>
          <a:bodyPr>
            <a:normAutofit/>
          </a:bodyPr>
          <a:lstStyle/>
          <a:p>
            <a:r>
              <a:rPr lang="en-US" sz="2400" dirty="0"/>
              <a:t>Nov. 6</a:t>
            </a:r>
            <a:r>
              <a:rPr lang="en-US" sz="2400" baseline="30000" dirty="0"/>
              <a:t>th</a:t>
            </a:r>
            <a:r>
              <a:rPr lang="en-US" sz="2400" dirty="0"/>
              <a:t>: Vaccine requirement stayed nationally by Fifth Circuit</a:t>
            </a:r>
          </a:p>
          <a:p>
            <a:r>
              <a:rPr lang="en-US" sz="2400" dirty="0"/>
              <a:t>Nov. 16</a:t>
            </a:r>
            <a:r>
              <a:rPr lang="en-US" sz="2400" baseline="30000" dirty="0"/>
              <a:t>th</a:t>
            </a:r>
            <a:r>
              <a:rPr lang="en-US" sz="2400" dirty="0"/>
              <a:t>: Multi-District Litigation Lottery selected Sixth Circuit to hear consolidated cases</a:t>
            </a:r>
          </a:p>
          <a:p>
            <a:r>
              <a:rPr lang="en-US" sz="2400" dirty="0"/>
              <a:t>Final briefs in Sixth Circuit case were due December 10</a:t>
            </a:r>
          </a:p>
        </p:txBody>
      </p:sp>
      <p:pic>
        <p:nvPicPr>
          <p:cNvPr id="4098" name="Picture 2">
            <a:extLst>
              <a:ext uri="{FF2B5EF4-FFF2-40B4-BE49-F238E27FC236}">
                <a16:creationId xmlns:a16="http://schemas.microsoft.com/office/drawing/2014/main" id="{B59F452F-9708-4916-88FB-79C240551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5599"/>
            <a:ext cx="5536972" cy="36860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093F6BF-44A6-472B-BDC3-DA13485329C5}"/>
              </a:ext>
            </a:extLst>
          </p:cNvPr>
          <p:cNvSpPr>
            <a:spLocks noGrp="1"/>
          </p:cNvSpPr>
          <p:nvPr>
            <p:ph type="sldNum" sz="quarter" idx="12"/>
          </p:nvPr>
        </p:nvSpPr>
        <p:spPr>
          <a:xfrm>
            <a:off x="8610600" y="6356350"/>
            <a:ext cx="2743200" cy="365125"/>
          </a:xfrm>
        </p:spPr>
        <p:txBody>
          <a:bodyPr/>
          <a:lstStyle/>
          <a:p>
            <a:fld id="{2066355A-084C-D24E-9AD2-7E4FC41EA627}" type="slidenum">
              <a:rPr lang="en-US" smtClean="0"/>
              <a:pPr/>
              <a:t>16</a:t>
            </a:fld>
            <a:endParaRPr lang="en-US" dirty="0"/>
          </a:p>
        </p:txBody>
      </p:sp>
      <p:pic>
        <p:nvPicPr>
          <p:cNvPr id="7" name="Picture 6">
            <a:extLst>
              <a:ext uri="{FF2B5EF4-FFF2-40B4-BE49-F238E27FC236}">
                <a16:creationId xmlns:a16="http://schemas.microsoft.com/office/drawing/2014/main" id="{829D85B5-6951-4C4B-A852-02FACE18DAAB}"/>
              </a:ext>
            </a:extLst>
          </p:cNvPr>
          <p:cNvPicPr>
            <a:picLocks noChangeAspect="1"/>
          </p:cNvPicPr>
          <p:nvPr/>
        </p:nvPicPr>
        <p:blipFill>
          <a:blip r:embed="rId3"/>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331168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4B2F3-E8E0-494A-A097-2ECB3A1629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97" r="2195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26" name="Picture 25">
            <a:extLst>
              <a:ext uri="{FF2B5EF4-FFF2-40B4-BE49-F238E27FC236}">
                <a16:creationId xmlns:a16="http://schemas.microsoft.com/office/drawing/2014/main" id="{45479A2D-F2AD-4AFC-B8C4-03F0F5F0A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2953" y="6291262"/>
            <a:ext cx="1932795" cy="343071"/>
          </a:xfrm>
          <a:prstGeom prst="rect">
            <a:avLst/>
          </a:prstGeom>
        </p:spPr>
      </p:pic>
      <p:sp>
        <p:nvSpPr>
          <p:cNvPr id="11" name="Title 1">
            <a:extLst>
              <a:ext uri="{FF2B5EF4-FFF2-40B4-BE49-F238E27FC236}">
                <a16:creationId xmlns:a16="http://schemas.microsoft.com/office/drawing/2014/main" id="{662DBCFB-1BB9-4F55-9F0E-1C7E0E8506E7}"/>
              </a:ext>
            </a:extLst>
          </p:cNvPr>
          <p:cNvSpPr txBox="1">
            <a:spLocks/>
          </p:cNvSpPr>
          <p:nvPr/>
        </p:nvSpPr>
        <p:spPr>
          <a:xfrm>
            <a:off x="1753618" y="1029908"/>
            <a:ext cx="5113927" cy="15420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Questions?</a:t>
            </a:r>
          </a:p>
        </p:txBody>
      </p:sp>
      <p:sp>
        <p:nvSpPr>
          <p:cNvPr id="12" name="TextBox 11">
            <a:extLst>
              <a:ext uri="{FF2B5EF4-FFF2-40B4-BE49-F238E27FC236}">
                <a16:creationId xmlns:a16="http://schemas.microsoft.com/office/drawing/2014/main" id="{5AE394F8-B98D-48BC-8D33-F7469D405BD3}"/>
              </a:ext>
            </a:extLst>
          </p:cNvPr>
          <p:cNvSpPr txBox="1"/>
          <p:nvPr/>
        </p:nvSpPr>
        <p:spPr>
          <a:xfrm>
            <a:off x="7212057" y="2721114"/>
            <a:ext cx="3140111" cy="707886"/>
          </a:xfrm>
          <a:prstGeom prst="rect">
            <a:avLst/>
          </a:prstGeom>
          <a:noFill/>
        </p:spPr>
        <p:txBody>
          <a:bodyPr wrap="square" rtlCol="0">
            <a:spAutoFit/>
          </a:bodyPr>
          <a:lstStyle/>
          <a:p>
            <a:r>
              <a:rPr lang="en-US" sz="2400" b="1" dirty="0"/>
              <a:t>Scott Sinder</a:t>
            </a:r>
          </a:p>
          <a:p>
            <a:r>
              <a:rPr lang="en-US" sz="1600" dirty="0">
                <a:hlinkClick r:id="rId5"/>
              </a:rPr>
              <a:t>ssinder@Steptoe.com</a:t>
            </a:r>
            <a:endParaRPr lang="en-US" sz="1600" dirty="0"/>
          </a:p>
        </p:txBody>
      </p:sp>
      <p:sp>
        <p:nvSpPr>
          <p:cNvPr id="13" name="TextBox 12">
            <a:extLst>
              <a:ext uri="{FF2B5EF4-FFF2-40B4-BE49-F238E27FC236}">
                <a16:creationId xmlns:a16="http://schemas.microsoft.com/office/drawing/2014/main" id="{5AAD1233-33B6-4D9D-B3DD-2E93B552F02F}"/>
              </a:ext>
            </a:extLst>
          </p:cNvPr>
          <p:cNvSpPr txBox="1"/>
          <p:nvPr/>
        </p:nvSpPr>
        <p:spPr>
          <a:xfrm>
            <a:off x="7212057" y="3592302"/>
            <a:ext cx="2460978" cy="707886"/>
          </a:xfrm>
          <a:prstGeom prst="rect">
            <a:avLst/>
          </a:prstGeom>
          <a:noFill/>
        </p:spPr>
        <p:txBody>
          <a:bodyPr wrap="square" rtlCol="0">
            <a:spAutoFit/>
          </a:bodyPr>
          <a:lstStyle/>
          <a:p>
            <a:r>
              <a:rPr lang="en-US" sz="2400" b="1" dirty="0"/>
              <a:t>Ashelen Vicuña</a:t>
            </a:r>
          </a:p>
          <a:p>
            <a:r>
              <a:rPr lang="en-US" sz="1600" dirty="0">
                <a:hlinkClick r:id="rId6"/>
              </a:rPr>
              <a:t>avicuna@Steptoe.com</a:t>
            </a:r>
            <a:endParaRPr lang="en-US" sz="1600" dirty="0"/>
          </a:p>
        </p:txBody>
      </p:sp>
      <p:sp>
        <p:nvSpPr>
          <p:cNvPr id="14" name="TextBox 13">
            <a:extLst>
              <a:ext uri="{FF2B5EF4-FFF2-40B4-BE49-F238E27FC236}">
                <a16:creationId xmlns:a16="http://schemas.microsoft.com/office/drawing/2014/main" id="{54EB8E06-BC13-4236-B312-E9A5A2D4F076}"/>
              </a:ext>
            </a:extLst>
          </p:cNvPr>
          <p:cNvSpPr txBox="1"/>
          <p:nvPr/>
        </p:nvSpPr>
        <p:spPr>
          <a:xfrm>
            <a:off x="9318139" y="2721114"/>
            <a:ext cx="3382422" cy="707886"/>
          </a:xfrm>
          <a:prstGeom prst="rect">
            <a:avLst/>
          </a:prstGeom>
          <a:noFill/>
        </p:spPr>
        <p:txBody>
          <a:bodyPr wrap="square" rtlCol="0">
            <a:spAutoFit/>
          </a:bodyPr>
          <a:lstStyle/>
          <a:p>
            <a:r>
              <a:rPr lang="en-US" sz="2400" b="1" dirty="0"/>
              <a:t>Bob Radecki</a:t>
            </a:r>
            <a:br>
              <a:rPr lang="en-US" sz="1600" dirty="0"/>
            </a:br>
            <a:r>
              <a:rPr lang="en-US" sz="1600" dirty="0">
                <a:hlinkClick r:id="rId7"/>
              </a:rPr>
              <a:t>bradecki@benefitcomply.com</a:t>
            </a:r>
            <a:r>
              <a:rPr lang="en-US" sz="1600" dirty="0"/>
              <a:t> </a:t>
            </a:r>
          </a:p>
        </p:txBody>
      </p:sp>
    </p:spTree>
    <p:extLst>
      <p:ext uri="{BB962C8B-B14F-4D97-AF65-F5344CB8AC3E}">
        <p14:creationId xmlns:p14="http://schemas.microsoft.com/office/powerpoint/2010/main" val="208434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27B9-701C-4886-AC6E-9DA5E4855963}"/>
              </a:ext>
            </a:extLst>
          </p:cNvPr>
          <p:cNvSpPr>
            <a:spLocks noGrp="1"/>
          </p:cNvSpPr>
          <p:nvPr>
            <p:ph type="title"/>
          </p:nvPr>
        </p:nvSpPr>
        <p:spPr/>
        <p:txBody>
          <a:bodyPr>
            <a:normAutofit/>
          </a:bodyPr>
          <a:lstStyle/>
          <a:p>
            <a:r>
              <a:rPr lang="en-US" sz="5400" b="1" dirty="0"/>
              <a:t>Presentation Overview</a:t>
            </a:r>
          </a:p>
        </p:txBody>
      </p:sp>
      <p:sp>
        <p:nvSpPr>
          <p:cNvPr id="3" name="Content Placeholder 2">
            <a:extLst>
              <a:ext uri="{FF2B5EF4-FFF2-40B4-BE49-F238E27FC236}">
                <a16:creationId xmlns:a16="http://schemas.microsoft.com/office/drawing/2014/main" id="{C5A224EF-16D6-4A57-848E-FB9125B422DD}"/>
              </a:ext>
            </a:extLst>
          </p:cNvPr>
          <p:cNvSpPr>
            <a:spLocks noGrp="1"/>
          </p:cNvSpPr>
          <p:nvPr>
            <p:ph idx="1"/>
          </p:nvPr>
        </p:nvSpPr>
        <p:spPr/>
        <p:txBody>
          <a:bodyPr>
            <a:normAutofit/>
          </a:bodyPr>
          <a:lstStyle/>
          <a:p>
            <a:r>
              <a:rPr lang="en-US" sz="2800" dirty="0"/>
              <a:t>OSHA’s Emergency Powers: The Emergency Temporary Standard (ETS)</a:t>
            </a:r>
          </a:p>
          <a:p>
            <a:r>
              <a:rPr lang="en-US" sz="2800" dirty="0"/>
              <a:t>Key Issues</a:t>
            </a:r>
          </a:p>
          <a:p>
            <a:r>
              <a:rPr lang="en-US" sz="2800" dirty="0"/>
              <a:t>The Mandatory Vaccination Policy </a:t>
            </a:r>
          </a:p>
          <a:p>
            <a:r>
              <a:rPr lang="en-US" sz="2800" dirty="0"/>
              <a:t>Scope and Applicability</a:t>
            </a:r>
          </a:p>
          <a:p>
            <a:r>
              <a:rPr lang="en-US" sz="2800"/>
              <a:t>Employer Verification, Recordkeeping, Disclosures</a:t>
            </a:r>
            <a:endParaRPr lang="en-US" sz="2800" dirty="0"/>
          </a:p>
          <a:p>
            <a:r>
              <a:rPr lang="en-US" dirty="0"/>
              <a:t>Surcharges and Incentives</a:t>
            </a:r>
          </a:p>
          <a:p>
            <a:r>
              <a:rPr lang="en-US" dirty="0"/>
              <a:t>Current Status</a:t>
            </a:r>
          </a:p>
          <a:p>
            <a:pPr marL="0" indent="0">
              <a:buNone/>
            </a:pPr>
            <a:endParaRPr lang="en-US" sz="2800" dirty="0"/>
          </a:p>
        </p:txBody>
      </p:sp>
      <p:pic>
        <p:nvPicPr>
          <p:cNvPr id="6" name="Picture 5">
            <a:extLst>
              <a:ext uri="{FF2B5EF4-FFF2-40B4-BE49-F238E27FC236}">
                <a16:creationId xmlns:a16="http://schemas.microsoft.com/office/drawing/2014/main" id="{2FA1B117-B513-40EE-9F59-B51BEDFA2E98}"/>
              </a:ext>
            </a:extLst>
          </p:cNvPr>
          <p:cNvPicPr>
            <a:picLocks noChangeAspect="1"/>
          </p:cNvPicPr>
          <p:nvPr/>
        </p:nvPicPr>
        <p:blipFill>
          <a:blip r:embed="rId2"/>
          <a:stretch>
            <a:fillRect/>
          </a:stretch>
        </p:blipFill>
        <p:spPr>
          <a:xfrm>
            <a:off x="11464842" y="6397045"/>
            <a:ext cx="400565" cy="283734"/>
          </a:xfrm>
          <a:prstGeom prst="rect">
            <a:avLst/>
          </a:prstGeom>
        </p:spPr>
      </p:pic>
      <p:sp>
        <p:nvSpPr>
          <p:cNvPr id="4" name="Slide Number Placeholder 3">
            <a:extLst>
              <a:ext uri="{FF2B5EF4-FFF2-40B4-BE49-F238E27FC236}">
                <a16:creationId xmlns:a16="http://schemas.microsoft.com/office/drawing/2014/main" id="{D296FB2E-438B-48B9-B566-3252970CA023}"/>
              </a:ext>
            </a:extLst>
          </p:cNvPr>
          <p:cNvSpPr>
            <a:spLocks noGrp="1"/>
          </p:cNvSpPr>
          <p:nvPr>
            <p:ph type="sldNum" sz="quarter" idx="12"/>
          </p:nvPr>
        </p:nvSpPr>
        <p:spPr/>
        <p:txBody>
          <a:bodyPr/>
          <a:lstStyle/>
          <a:p>
            <a:fld id="{2066355A-084C-D24E-9AD2-7E4FC41EA627}" type="slidenum">
              <a:rPr lang="en-US" smtClean="0"/>
              <a:pPr/>
              <a:t>2</a:t>
            </a:fld>
            <a:endParaRPr lang="en-US" dirty="0"/>
          </a:p>
        </p:txBody>
      </p:sp>
    </p:spTree>
    <p:extLst>
      <p:ext uri="{BB962C8B-B14F-4D97-AF65-F5344CB8AC3E}">
        <p14:creationId xmlns:p14="http://schemas.microsoft.com/office/powerpoint/2010/main" val="180154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6115-B98F-4B94-94F1-9C656A36EC7C}"/>
              </a:ext>
            </a:extLst>
          </p:cNvPr>
          <p:cNvSpPr>
            <a:spLocks noGrp="1"/>
          </p:cNvSpPr>
          <p:nvPr>
            <p:ph type="title"/>
          </p:nvPr>
        </p:nvSpPr>
        <p:spPr/>
        <p:txBody>
          <a:bodyPr>
            <a:noAutofit/>
          </a:bodyPr>
          <a:lstStyle/>
          <a:p>
            <a:r>
              <a:rPr lang="en-US" sz="4800" b="1" dirty="0"/>
              <a:t>Survey of Employer Vaccination and Testing Policies</a:t>
            </a:r>
          </a:p>
        </p:txBody>
      </p:sp>
      <p:sp>
        <p:nvSpPr>
          <p:cNvPr id="3" name="Content Placeholder 2">
            <a:extLst>
              <a:ext uri="{FF2B5EF4-FFF2-40B4-BE49-F238E27FC236}">
                <a16:creationId xmlns:a16="http://schemas.microsoft.com/office/drawing/2014/main" id="{77C8036C-82DA-4D07-A1E6-43A2C5265D93}"/>
              </a:ext>
            </a:extLst>
          </p:cNvPr>
          <p:cNvSpPr>
            <a:spLocks noGrp="1"/>
          </p:cNvSpPr>
          <p:nvPr>
            <p:ph idx="1"/>
          </p:nvPr>
        </p:nvSpPr>
        <p:spPr>
          <a:xfrm>
            <a:off x="829879" y="1878026"/>
            <a:ext cx="10834255" cy="4717472"/>
          </a:xfrm>
        </p:spPr>
        <p:txBody>
          <a:bodyPr>
            <a:normAutofit/>
          </a:bodyPr>
          <a:lstStyle/>
          <a:p>
            <a:r>
              <a:rPr lang="en-US" dirty="0"/>
              <a:t>New survey of U.S. employers by Willis Towers Watson found: </a:t>
            </a:r>
          </a:p>
          <a:p>
            <a:pPr lvl="1"/>
            <a:r>
              <a:rPr lang="en-US" sz="2266" dirty="0"/>
              <a:t>18% of employers currently require vaccination; 7% will require regardless of ETS status; 32% will require if ETS is upheld</a:t>
            </a:r>
          </a:p>
          <a:p>
            <a:pPr lvl="1"/>
            <a:r>
              <a:rPr lang="en-US" sz="2266" dirty="0"/>
              <a:t>48% believe mandates can help with employee recruitment and retention</a:t>
            </a:r>
          </a:p>
          <a:p>
            <a:pPr lvl="1"/>
            <a:r>
              <a:rPr lang="en-US" sz="2266" dirty="0"/>
              <a:t>31% of employers without the mandate fear employee resignations if vaccination required, but only 3% of those with the mandate report resignation issues</a:t>
            </a:r>
          </a:p>
          <a:p>
            <a:pPr lvl="1"/>
            <a:r>
              <a:rPr lang="en-US" sz="2266" dirty="0"/>
              <a:t>90% require or plan to require masks</a:t>
            </a:r>
          </a:p>
          <a:p>
            <a:pPr lvl="1"/>
            <a:r>
              <a:rPr lang="en-US" sz="2266" dirty="0"/>
              <a:t>Over 80% requiring weekly tests; 25% will require unvaccinated employees to pay for their own testing</a:t>
            </a:r>
          </a:p>
          <a:p>
            <a:pPr lvl="1"/>
            <a:r>
              <a:rPr lang="en-US" sz="2266" dirty="0"/>
              <a:t>75% offering no financial vaccination incentive; 14% currently do offer an incentive, but plan to eliminate it</a:t>
            </a:r>
          </a:p>
        </p:txBody>
      </p:sp>
      <p:sp>
        <p:nvSpPr>
          <p:cNvPr id="4" name="TextBox 3">
            <a:extLst>
              <a:ext uri="{FF2B5EF4-FFF2-40B4-BE49-F238E27FC236}">
                <a16:creationId xmlns:a16="http://schemas.microsoft.com/office/drawing/2014/main" id="{942BECE3-FB06-41E5-8522-CFE9B2F2C52B}"/>
              </a:ext>
            </a:extLst>
          </p:cNvPr>
          <p:cNvSpPr txBox="1"/>
          <p:nvPr/>
        </p:nvSpPr>
        <p:spPr>
          <a:xfrm>
            <a:off x="8465127" y="6063187"/>
            <a:ext cx="4378036" cy="523220"/>
          </a:xfrm>
          <a:prstGeom prst="rect">
            <a:avLst/>
          </a:prstGeom>
          <a:noFill/>
        </p:spPr>
        <p:txBody>
          <a:bodyPr wrap="square" rtlCol="0">
            <a:spAutoFit/>
          </a:bodyPr>
          <a:lstStyle/>
          <a:p>
            <a:r>
              <a:rPr lang="en-US" sz="1400" i="1" dirty="0"/>
              <a:t>Survey conducted Nov. 12-18, 2021</a:t>
            </a:r>
            <a:br>
              <a:rPr lang="en-US" sz="1400" i="1" dirty="0"/>
            </a:br>
            <a:endParaRPr lang="en-US" sz="1400" i="1" dirty="0"/>
          </a:p>
        </p:txBody>
      </p:sp>
      <p:sp>
        <p:nvSpPr>
          <p:cNvPr id="6" name="Slide Number Placeholder 5">
            <a:extLst>
              <a:ext uri="{FF2B5EF4-FFF2-40B4-BE49-F238E27FC236}">
                <a16:creationId xmlns:a16="http://schemas.microsoft.com/office/drawing/2014/main" id="{E0F463B4-1B24-4B99-9A45-328B5FAEF94F}"/>
              </a:ext>
            </a:extLst>
          </p:cNvPr>
          <p:cNvSpPr>
            <a:spLocks noGrp="1"/>
          </p:cNvSpPr>
          <p:nvPr>
            <p:ph type="sldNum" sz="quarter" idx="12"/>
          </p:nvPr>
        </p:nvSpPr>
        <p:spPr/>
        <p:txBody>
          <a:bodyPr/>
          <a:lstStyle/>
          <a:p>
            <a:fld id="{2066355A-084C-D24E-9AD2-7E4FC41EA627}" type="slidenum">
              <a:rPr lang="en-US" smtClean="0"/>
              <a:pPr/>
              <a:t>3</a:t>
            </a:fld>
            <a:endParaRPr lang="en-US" dirty="0"/>
          </a:p>
        </p:txBody>
      </p:sp>
      <p:pic>
        <p:nvPicPr>
          <p:cNvPr id="7" name="Picture 6">
            <a:extLst>
              <a:ext uri="{FF2B5EF4-FFF2-40B4-BE49-F238E27FC236}">
                <a16:creationId xmlns:a16="http://schemas.microsoft.com/office/drawing/2014/main" id="{7F51CCF5-EC02-4488-8A1C-4701E6970C61}"/>
              </a:ext>
            </a:extLst>
          </p:cNvPr>
          <p:cNvPicPr>
            <a:picLocks noChangeAspect="1"/>
          </p:cNvPicPr>
          <p:nvPr/>
        </p:nvPicPr>
        <p:blipFill>
          <a:blip r:embed="rId2"/>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318626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4242-C833-4C89-A0A5-03ED4C6A1D86}"/>
              </a:ext>
            </a:extLst>
          </p:cNvPr>
          <p:cNvSpPr>
            <a:spLocks noGrp="1"/>
          </p:cNvSpPr>
          <p:nvPr>
            <p:ph type="title"/>
          </p:nvPr>
        </p:nvSpPr>
        <p:spPr/>
        <p:txBody>
          <a:bodyPr>
            <a:noAutofit/>
          </a:bodyPr>
          <a:lstStyle/>
          <a:p>
            <a:r>
              <a:rPr lang="en-US" sz="4800" b="1" dirty="0"/>
              <a:t>OSHA’s Emergency Powers: </a:t>
            </a:r>
            <a:br>
              <a:rPr lang="en-US" sz="4800" b="1" dirty="0"/>
            </a:br>
            <a:r>
              <a:rPr lang="en-US" sz="4800" b="1" dirty="0"/>
              <a:t>The Emergency Temporary Standard (ETS)</a:t>
            </a:r>
          </a:p>
        </p:txBody>
      </p:sp>
      <p:sp>
        <p:nvSpPr>
          <p:cNvPr id="3" name="Content Placeholder 2">
            <a:extLst>
              <a:ext uri="{FF2B5EF4-FFF2-40B4-BE49-F238E27FC236}">
                <a16:creationId xmlns:a16="http://schemas.microsoft.com/office/drawing/2014/main" id="{8DF9A7F2-4878-45A1-9976-8EEE4CEF47AE}"/>
              </a:ext>
            </a:extLst>
          </p:cNvPr>
          <p:cNvSpPr>
            <a:spLocks noGrp="1"/>
          </p:cNvSpPr>
          <p:nvPr>
            <p:ph idx="1"/>
          </p:nvPr>
        </p:nvSpPr>
        <p:spPr>
          <a:xfrm>
            <a:off x="838200" y="1973182"/>
            <a:ext cx="10228289" cy="4171012"/>
          </a:xfrm>
        </p:spPr>
        <p:txBody>
          <a:bodyPr>
            <a:normAutofit/>
          </a:bodyPr>
          <a:lstStyle/>
          <a:p>
            <a:r>
              <a:rPr lang="en-US" sz="2400" dirty="0"/>
              <a:t>Legal Authority: OSHA must find that employees are exposed to a “grave danger” and that the ETS is necessary, reasonable, and appropriate. </a:t>
            </a:r>
          </a:p>
          <a:p>
            <a:pPr marL="685783" lvl="1" indent="0">
              <a:buNone/>
            </a:pPr>
            <a:r>
              <a:rPr lang="en-US" sz="2000" i="1" dirty="0"/>
              <a:t>OSHA concluded that “unvaccinated employees face grave danger from exposure to COVID-19 in the workplace” and they “are becoming seriously ill and dying as a result…when a simple measure, vaccination, can largely prevent these deaths and illnesses.”</a:t>
            </a:r>
            <a:r>
              <a:rPr lang="en-US" sz="2400" dirty="0"/>
              <a:t> </a:t>
            </a:r>
          </a:p>
          <a:p>
            <a:r>
              <a:rPr lang="en-US" sz="2400" dirty="0"/>
              <a:t>Unusually, the policy does not seek to protect workers from workplace exposures that their employers can control — but from </a:t>
            </a:r>
            <a:r>
              <a:rPr lang="en-US" sz="2400" i="1" dirty="0"/>
              <a:t>themselves</a:t>
            </a:r>
            <a:r>
              <a:rPr lang="en-US" sz="2400" dirty="0"/>
              <a:t>.</a:t>
            </a:r>
          </a:p>
          <a:p>
            <a:r>
              <a:rPr lang="en-US" sz="2400" dirty="0"/>
              <a:t>ETS’s are limited by law to six months unless converted into a more permanent rule that is subject to less stringent standards.</a:t>
            </a:r>
          </a:p>
        </p:txBody>
      </p:sp>
      <p:sp>
        <p:nvSpPr>
          <p:cNvPr id="4" name="Slide Number Placeholder 3">
            <a:extLst>
              <a:ext uri="{FF2B5EF4-FFF2-40B4-BE49-F238E27FC236}">
                <a16:creationId xmlns:a16="http://schemas.microsoft.com/office/drawing/2014/main" id="{6E8DCFA8-1301-4110-9EF8-FAD5F890CF8D}"/>
              </a:ext>
            </a:extLst>
          </p:cNvPr>
          <p:cNvSpPr>
            <a:spLocks noGrp="1"/>
          </p:cNvSpPr>
          <p:nvPr>
            <p:ph type="sldNum" sz="quarter" idx="12"/>
          </p:nvPr>
        </p:nvSpPr>
        <p:spPr/>
        <p:txBody>
          <a:bodyPr/>
          <a:lstStyle/>
          <a:p>
            <a:fld id="{2066355A-084C-D24E-9AD2-7E4FC41EA627}" type="slidenum">
              <a:rPr lang="en-US" smtClean="0"/>
              <a:pPr/>
              <a:t>4</a:t>
            </a:fld>
            <a:endParaRPr lang="en-US" dirty="0"/>
          </a:p>
        </p:txBody>
      </p:sp>
      <p:pic>
        <p:nvPicPr>
          <p:cNvPr id="6" name="Picture 5">
            <a:extLst>
              <a:ext uri="{FF2B5EF4-FFF2-40B4-BE49-F238E27FC236}">
                <a16:creationId xmlns:a16="http://schemas.microsoft.com/office/drawing/2014/main" id="{127208C1-94D9-42B6-B8A5-E37C833E92A6}"/>
              </a:ext>
            </a:extLst>
          </p:cNvPr>
          <p:cNvPicPr>
            <a:picLocks noChangeAspect="1"/>
          </p:cNvPicPr>
          <p:nvPr/>
        </p:nvPicPr>
        <p:blipFill>
          <a:blip r:embed="rId2"/>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70064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D8FA-1D18-4E06-B009-E06CBD0F16B2}"/>
              </a:ext>
            </a:extLst>
          </p:cNvPr>
          <p:cNvSpPr>
            <a:spLocks noGrp="1"/>
          </p:cNvSpPr>
          <p:nvPr>
            <p:ph type="title"/>
          </p:nvPr>
        </p:nvSpPr>
        <p:spPr>
          <a:xfrm>
            <a:off x="568569" y="274638"/>
            <a:ext cx="10515600" cy="1325563"/>
          </a:xfrm>
        </p:spPr>
        <p:txBody>
          <a:bodyPr/>
          <a:lstStyle/>
          <a:p>
            <a:r>
              <a:rPr lang="en-US" b="1" dirty="0"/>
              <a:t>Key Issues to Note</a:t>
            </a:r>
          </a:p>
        </p:txBody>
      </p:sp>
      <p:sp>
        <p:nvSpPr>
          <p:cNvPr id="3" name="Content Placeholder 2">
            <a:extLst>
              <a:ext uri="{FF2B5EF4-FFF2-40B4-BE49-F238E27FC236}">
                <a16:creationId xmlns:a16="http://schemas.microsoft.com/office/drawing/2014/main" id="{8E134193-0131-47F8-9818-9B619FF21918}"/>
              </a:ext>
            </a:extLst>
          </p:cNvPr>
          <p:cNvSpPr>
            <a:spLocks noGrp="1"/>
          </p:cNvSpPr>
          <p:nvPr>
            <p:ph idx="1"/>
          </p:nvPr>
        </p:nvSpPr>
        <p:spPr>
          <a:xfrm>
            <a:off x="421105" y="1600201"/>
            <a:ext cx="10551695" cy="4764504"/>
          </a:xfrm>
        </p:spPr>
        <p:txBody>
          <a:bodyPr>
            <a:normAutofit lnSpcReduction="10000"/>
          </a:bodyPr>
          <a:lstStyle/>
          <a:p>
            <a:r>
              <a:rPr lang="en-US" dirty="0"/>
              <a:t>Preemption</a:t>
            </a:r>
          </a:p>
          <a:p>
            <a:pPr lvl="1">
              <a:buFont typeface="Courier New" panose="02070309020205020404" pitchFamily="49" charset="0"/>
              <a:buChar char="o"/>
            </a:pPr>
            <a:r>
              <a:rPr lang="en-US" dirty="0"/>
              <a:t>ETS purports to preempt all inconsistent state employer vaccination restrictions, but the ETS applies only to employers with 100 or more employees. </a:t>
            </a:r>
          </a:p>
          <a:p>
            <a:r>
              <a:rPr lang="en-US" dirty="0"/>
              <a:t>What counts as a single employer? </a:t>
            </a:r>
          </a:p>
          <a:p>
            <a:pPr lvl="1">
              <a:buFont typeface="Courier New" panose="02070309020205020404" pitchFamily="49" charset="0"/>
              <a:buChar char="o"/>
            </a:pPr>
            <a:r>
              <a:rPr lang="en-US" dirty="0"/>
              <a:t>OSHA’s description of what counts as a single employer is fairly loose guidance rather than a hard rule, and will likely raise more questions </a:t>
            </a:r>
          </a:p>
          <a:p>
            <a:pPr marL="1219170" lvl="2" indent="0">
              <a:buNone/>
            </a:pPr>
            <a:r>
              <a:rPr lang="en-US" sz="1667" i="1" dirty="0"/>
              <a:t>Ex. Affiliated entities that “handle safety matters as one company” will be treated as a single “employer”; staffing agency employees are subject to the staffing agency’s ETS rules and not the host employer’s.</a:t>
            </a:r>
          </a:p>
          <a:p>
            <a:r>
              <a:rPr lang="en-US" dirty="0"/>
              <a:t>No grave danger for smaller employers? </a:t>
            </a:r>
          </a:p>
          <a:p>
            <a:pPr lvl="1">
              <a:buFont typeface="Courier New" panose="02070309020205020404" pitchFamily="49" charset="0"/>
              <a:buChar char="o"/>
            </a:pPr>
            <a:r>
              <a:rPr lang="en-US" dirty="0"/>
              <a:t>The rule leaves one third of the workforce without any of the “vaccine encouragement” OSHA concludes is necessary and appropriate for employees of larger employers.</a:t>
            </a:r>
            <a:br>
              <a:rPr lang="en-US" dirty="0"/>
            </a:br>
            <a:endParaRPr lang="en-US" dirty="0"/>
          </a:p>
        </p:txBody>
      </p:sp>
      <p:sp>
        <p:nvSpPr>
          <p:cNvPr id="4" name="Slide Number Placeholder 3">
            <a:extLst>
              <a:ext uri="{FF2B5EF4-FFF2-40B4-BE49-F238E27FC236}">
                <a16:creationId xmlns:a16="http://schemas.microsoft.com/office/drawing/2014/main" id="{DDE0D3A6-0624-4167-820F-A7A76EF50F4C}"/>
              </a:ext>
            </a:extLst>
          </p:cNvPr>
          <p:cNvSpPr>
            <a:spLocks noGrp="1"/>
          </p:cNvSpPr>
          <p:nvPr>
            <p:ph type="sldNum" sz="quarter" idx="12"/>
          </p:nvPr>
        </p:nvSpPr>
        <p:spPr/>
        <p:txBody>
          <a:bodyPr/>
          <a:lstStyle/>
          <a:p>
            <a:fld id="{2066355A-084C-D24E-9AD2-7E4FC41EA627}" type="slidenum">
              <a:rPr lang="en-US" smtClean="0"/>
              <a:pPr/>
              <a:t>5</a:t>
            </a:fld>
            <a:endParaRPr lang="en-US" dirty="0"/>
          </a:p>
        </p:txBody>
      </p:sp>
      <p:pic>
        <p:nvPicPr>
          <p:cNvPr id="6" name="Picture 5">
            <a:extLst>
              <a:ext uri="{FF2B5EF4-FFF2-40B4-BE49-F238E27FC236}">
                <a16:creationId xmlns:a16="http://schemas.microsoft.com/office/drawing/2014/main" id="{D9741524-6AC7-4588-8F75-125693049450}"/>
              </a:ext>
            </a:extLst>
          </p:cNvPr>
          <p:cNvPicPr>
            <a:picLocks noChangeAspect="1"/>
          </p:cNvPicPr>
          <p:nvPr/>
        </p:nvPicPr>
        <p:blipFill>
          <a:blip r:embed="rId3"/>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172606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9703-397B-4109-9A11-69116EF3C266}"/>
              </a:ext>
            </a:extLst>
          </p:cNvPr>
          <p:cNvSpPr>
            <a:spLocks noGrp="1"/>
          </p:cNvSpPr>
          <p:nvPr>
            <p:ph type="title"/>
          </p:nvPr>
        </p:nvSpPr>
        <p:spPr>
          <a:xfrm>
            <a:off x="592016" y="318233"/>
            <a:ext cx="10515600" cy="1325563"/>
          </a:xfrm>
        </p:spPr>
        <p:txBody>
          <a:bodyPr>
            <a:normAutofit/>
          </a:bodyPr>
          <a:lstStyle/>
          <a:p>
            <a:r>
              <a:rPr lang="en-US" sz="4800" b="1" dirty="0"/>
              <a:t>The Mandatory Vaccination Policy</a:t>
            </a:r>
          </a:p>
        </p:txBody>
      </p:sp>
      <p:sp>
        <p:nvSpPr>
          <p:cNvPr id="3" name="Content Placeholder 2">
            <a:extLst>
              <a:ext uri="{FF2B5EF4-FFF2-40B4-BE49-F238E27FC236}">
                <a16:creationId xmlns:a16="http://schemas.microsoft.com/office/drawing/2014/main" id="{C1E20F92-AC64-461F-AF9F-B985711B5B01}"/>
              </a:ext>
            </a:extLst>
          </p:cNvPr>
          <p:cNvSpPr>
            <a:spLocks noGrp="1"/>
          </p:cNvSpPr>
          <p:nvPr>
            <p:ph idx="1"/>
          </p:nvPr>
        </p:nvSpPr>
        <p:spPr>
          <a:xfrm>
            <a:off x="387928" y="1551709"/>
            <a:ext cx="10363200" cy="4812995"/>
          </a:xfrm>
        </p:spPr>
        <p:txBody>
          <a:bodyPr>
            <a:normAutofit fontScale="92500" lnSpcReduction="10000"/>
          </a:bodyPr>
          <a:lstStyle/>
          <a:p>
            <a:r>
              <a:rPr lang="en-US" dirty="0"/>
              <a:t>Employers with 100 or more employees must implement a policy that either:</a:t>
            </a:r>
          </a:p>
          <a:p>
            <a:pPr lvl="1"/>
            <a:r>
              <a:rPr lang="en-US" dirty="0"/>
              <a:t>Mandates their employees to be fully vaccinated (with reasonable accommodations for medical reasons, a disability, or sincerely held religious beliefs) OR</a:t>
            </a:r>
          </a:p>
          <a:p>
            <a:pPr lvl="1"/>
            <a:r>
              <a:rPr lang="en-US" dirty="0"/>
              <a:t>Provides employees a choice to be fully vaccinated or submit to weekly testing and wear a face covering indoors.</a:t>
            </a:r>
          </a:p>
          <a:p>
            <a:r>
              <a:rPr lang="en-US" dirty="0"/>
              <a:t>Fully Vaccinated: two weeks after completing primary vaccination (i.e., Johnson &amp; Johnson) or two weeks after receiving the second dose of a two-dose regimen (i.e., Pfizer, Moderna).</a:t>
            </a:r>
          </a:p>
          <a:p>
            <a:r>
              <a:rPr lang="en-US" dirty="0"/>
              <a:t>Employee for purposes of 100 employee threshold: </a:t>
            </a:r>
          </a:p>
          <a:p>
            <a:pPr lvl="1"/>
            <a:r>
              <a:rPr lang="en-US" dirty="0"/>
              <a:t>All employees across all U.S. locations, regardless of full/part-time status or where they perform their work</a:t>
            </a:r>
          </a:p>
          <a:p>
            <a:pPr lvl="1"/>
            <a:r>
              <a:rPr lang="en-US" dirty="0"/>
              <a:t>Temporary and seasonal workers count if employed at any point while ETS in effect</a:t>
            </a:r>
          </a:p>
          <a:p>
            <a:pPr lvl="1"/>
            <a:r>
              <a:rPr lang="en-US" dirty="0"/>
              <a:t>Excludes independent contractors</a:t>
            </a:r>
          </a:p>
        </p:txBody>
      </p:sp>
      <p:sp>
        <p:nvSpPr>
          <p:cNvPr id="4" name="Slide Number Placeholder 3">
            <a:extLst>
              <a:ext uri="{FF2B5EF4-FFF2-40B4-BE49-F238E27FC236}">
                <a16:creationId xmlns:a16="http://schemas.microsoft.com/office/drawing/2014/main" id="{A65D40AF-A31B-4749-8055-15394C1F9CDB}"/>
              </a:ext>
            </a:extLst>
          </p:cNvPr>
          <p:cNvSpPr>
            <a:spLocks noGrp="1"/>
          </p:cNvSpPr>
          <p:nvPr>
            <p:ph type="sldNum" sz="quarter" idx="12"/>
          </p:nvPr>
        </p:nvSpPr>
        <p:spPr/>
        <p:txBody>
          <a:bodyPr/>
          <a:lstStyle/>
          <a:p>
            <a:fld id="{2066355A-084C-D24E-9AD2-7E4FC41EA627}" type="slidenum">
              <a:rPr lang="en-US" smtClean="0"/>
              <a:pPr/>
              <a:t>6</a:t>
            </a:fld>
            <a:endParaRPr lang="en-US" dirty="0"/>
          </a:p>
        </p:txBody>
      </p:sp>
      <p:pic>
        <p:nvPicPr>
          <p:cNvPr id="6" name="Picture 5">
            <a:extLst>
              <a:ext uri="{FF2B5EF4-FFF2-40B4-BE49-F238E27FC236}">
                <a16:creationId xmlns:a16="http://schemas.microsoft.com/office/drawing/2014/main" id="{A90297F7-0C73-4318-BA4F-CACB03D6787C}"/>
              </a:ext>
            </a:extLst>
          </p:cNvPr>
          <p:cNvPicPr>
            <a:picLocks noChangeAspect="1"/>
          </p:cNvPicPr>
          <p:nvPr/>
        </p:nvPicPr>
        <p:blipFill>
          <a:blip r:embed="rId3"/>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27344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82BE-DF37-4BD7-BE2C-3A40C5878AC9}"/>
              </a:ext>
            </a:extLst>
          </p:cNvPr>
          <p:cNvSpPr>
            <a:spLocks noGrp="1"/>
          </p:cNvSpPr>
          <p:nvPr>
            <p:ph type="title"/>
          </p:nvPr>
        </p:nvSpPr>
        <p:spPr>
          <a:xfrm>
            <a:off x="327584" y="236170"/>
            <a:ext cx="10515600" cy="1325563"/>
          </a:xfrm>
        </p:spPr>
        <p:txBody>
          <a:bodyPr/>
          <a:lstStyle/>
          <a:p>
            <a:r>
              <a:rPr lang="en-US" b="1" dirty="0"/>
              <a:t>Employees Subject to Vaccine Mandate</a:t>
            </a:r>
          </a:p>
        </p:txBody>
      </p:sp>
      <p:graphicFrame>
        <p:nvGraphicFramePr>
          <p:cNvPr id="9" name="Content Placeholder 2">
            <a:extLst>
              <a:ext uri="{FF2B5EF4-FFF2-40B4-BE49-F238E27FC236}">
                <a16:creationId xmlns:a16="http://schemas.microsoft.com/office/drawing/2014/main" id="{7235248F-F472-4C09-8805-DAA6201817B3}"/>
              </a:ext>
            </a:extLst>
          </p:cNvPr>
          <p:cNvGraphicFramePr>
            <a:graphicFrameLocks noGrp="1"/>
          </p:cNvGraphicFramePr>
          <p:nvPr>
            <p:ph idx="1"/>
            <p:extLst>
              <p:ext uri="{D42A27DB-BD31-4B8C-83A1-F6EECF244321}">
                <p14:modId xmlns:p14="http://schemas.microsoft.com/office/powerpoint/2010/main" val="592676058"/>
              </p:ext>
            </p:extLst>
          </p:nvPr>
        </p:nvGraphicFramePr>
        <p:xfrm>
          <a:off x="5908430" y="1861343"/>
          <a:ext cx="6061493" cy="383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3AF7063-E2F9-4413-B2FC-A936F716B7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584" y="2032000"/>
            <a:ext cx="5245100" cy="3496733"/>
          </a:xfrm>
          <a:prstGeom prst="rect">
            <a:avLst/>
          </a:prstGeom>
        </p:spPr>
      </p:pic>
      <p:sp>
        <p:nvSpPr>
          <p:cNvPr id="4" name="Slide Number Placeholder 3">
            <a:extLst>
              <a:ext uri="{FF2B5EF4-FFF2-40B4-BE49-F238E27FC236}">
                <a16:creationId xmlns:a16="http://schemas.microsoft.com/office/drawing/2014/main" id="{CB236EA3-04F2-4113-8960-D5EE186B10D2}"/>
              </a:ext>
            </a:extLst>
          </p:cNvPr>
          <p:cNvSpPr>
            <a:spLocks noGrp="1"/>
          </p:cNvSpPr>
          <p:nvPr>
            <p:ph type="sldNum" sz="quarter" idx="12"/>
          </p:nvPr>
        </p:nvSpPr>
        <p:spPr>
          <a:xfrm>
            <a:off x="8610600" y="6356350"/>
            <a:ext cx="2743200" cy="365125"/>
          </a:xfrm>
        </p:spPr>
        <p:txBody>
          <a:bodyPr/>
          <a:lstStyle/>
          <a:p>
            <a:fld id="{2066355A-084C-D24E-9AD2-7E4FC41EA627}" type="slidenum">
              <a:rPr lang="en-US" smtClean="0"/>
              <a:pPr/>
              <a:t>7</a:t>
            </a:fld>
            <a:endParaRPr lang="en-US" dirty="0"/>
          </a:p>
        </p:txBody>
      </p:sp>
      <p:pic>
        <p:nvPicPr>
          <p:cNvPr id="7" name="Picture 6">
            <a:extLst>
              <a:ext uri="{FF2B5EF4-FFF2-40B4-BE49-F238E27FC236}">
                <a16:creationId xmlns:a16="http://schemas.microsoft.com/office/drawing/2014/main" id="{E11F333B-5C8F-44EC-A498-95CD43CB8421}"/>
              </a:ext>
            </a:extLst>
          </p:cNvPr>
          <p:cNvPicPr>
            <a:picLocks noChangeAspect="1"/>
          </p:cNvPicPr>
          <p:nvPr/>
        </p:nvPicPr>
        <p:blipFill>
          <a:blip r:embed="rId9"/>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160428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5668-5DF1-4D20-B92F-521C3EF722A8}"/>
              </a:ext>
            </a:extLst>
          </p:cNvPr>
          <p:cNvSpPr>
            <a:spLocks noGrp="1"/>
          </p:cNvSpPr>
          <p:nvPr>
            <p:ph type="title"/>
          </p:nvPr>
        </p:nvSpPr>
        <p:spPr>
          <a:xfrm>
            <a:off x="474784" y="177280"/>
            <a:ext cx="10515600" cy="1325563"/>
          </a:xfrm>
        </p:spPr>
        <p:txBody>
          <a:bodyPr>
            <a:normAutofit/>
          </a:bodyPr>
          <a:lstStyle/>
          <a:p>
            <a:r>
              <a:rPr lang="en-US" sz="4800" b="1" dirty="0"/>
              <a:t>Testing</a:t>
            </a:r>
          </a:p>
        </p:txBody>
      </p:sp>
      <p:sp>
        <p:nvSpPr>
          <p:cNvPr id="3" name="Content Placeholder 2">
            <a:extLst>
              <a:ext uri="{FF2B5EF4-FFF2-40B4-BE49-F238E27FC236}">
                <a16:creationId xmlns:a16="http://schemas.microsoft.com/office/drawing/2014/main" id="{76307E71-8095-4AC6-91BA-3F58F6D6F987}"/>
              </a:ext>
            </a:extLst>
          </p:cNvPr>
          <p:cNvSpPr>
            <a:spLocks noGrp="1"/>
          </p:cNvSpPr>
          <p:nvPr>
            <p:ph idx="1"/>
          </p:nvPr>
        </p:nvSpPr>
        <p:spPr>
          <a:xfrm>
            <a:off x="219265" y="1614652"/>
            <a:ext cx="6352357" cy="3389846"/>
          </a:xfrm>
        </p:spPr>
        <p:txBody>
          <a:bodyPr>
            <a:normAutofit lnSpcReduction="10000"/>
          </a:bodyPr>
          <a:lstStyle/>
          <a:p>
            <a:r>
              <a:rPr lang="en-US" sz="2000" dirty="0"/>
              <a:t>If an employer allows testing as an option, an employee who comes to work at least once every seven days must be:</a:t>
            </a:r>
          </a:p>
          <a:p>
            <a:pPr lvl="1"/>
            <a:r>
              <a:rPr lang="en-US" sz="2000" dirty="0"/>
              <a:t>tested at least once every seven days and </a:t>
            </a:r>
          </a:p>
          <a:p>
            <a:pPr lvl="1"/>
            <a:r>
              <a:rPr lang="en-US" sz="2000" dirty="0"/>
              <a:t>provide the test results to the employer within seven days</a:t>
            </a:r>
          </a:p>
          <a:p>
            <a:r>
              <a:rPr lang="en-US" sz="2000" dirty="0"/>
              <a:t>Employees who do not come to work for more than seven days must be:</a:t>
            </a:r>
          </a:p>
          <a:p>
            <a:pPr lvl="1"/>
            <a:r>
              <a:rPr lang="en-US" sz="2000" dirty="0"/>
              <a:t>tested within seven days prior to returning to work and </a:t>
            </a:r>
          </a:p>
          <a:p>
            <a:pPr lvl="1"/>
            <a:r>
              <a:rPr lang="en-US" sz="2000" dirty="0"/>
              <a:t>provide the test result upon their return </a:t>
            </a:r>
          </a:p>
          <a:p>
            <a:pPr marL="685783" lvl="1" indent="0">
              <a:buNone/>
            </a:pPr>
            <a:endParaRPr lang="en-US" dirty="0"/>
          </a:p>
          <a:p>
            <a:endParaRPr lang="en-US" dirty="0"/>
          </a:p>
        </p:txBody>
      </p:sp>
      <p:pic>
        <p:nvPicPr>
          <p:cNvPr id="6" name="Picture 5">
            <a:extLst>
              <a:ext uri="{FF2B5EF4-FFF2-40B4-BE49-F238E27FC236}">
                <a16:creationId xmlns:a16="http://schemas.microsoft.com/office/drawing/2014/main" id="{F5D52BDA-6A55-4583-B440-2A76543E6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786" y="1690688"/>
            <a:ext cx="4968371" cy="3313810"/>
          </a:xfrm>
          <a:prstGeom prst="rect">
            <a:avLst/>
          </a:prstGeom>
        </p:spPr>
      </p:pic>
      <p:sp>
        <p:nvSpPr>
          <p:cNvPr id="7" name="Rectangle 6">
            <a:extLst>
              <a:ext uri="{FF2B5EF4-FFF2-40B4-BE49-F238E27FC236}">
                <a16:creationId xmlns:a16="http://schemas.microsoft.com/office/drawing/2014/main" id="{6AB2604B-558F-4070-9325-61A5C6A6D252}"/>
              </a:ext>
            </a:extLst>
          </p:cNvPr>
          <p:cNvSpPr/>
          <p:nvPr/>
        </p:nvSpPr>
        <p:spPr>
          <a:xfrm>
            <a:off x="450664" y="5520865"/>
            <a:ext cx="10903136" cy="646331"/>
          </a:xfrm>
          <a:prstGeom prst="rect">
            <a:avLst/>
          </a:prstGeom>
        </p:spPr>
        <p:txBody>
          <a:bodyPr wrap="square">
            <a:spAutoFit/>
          </a:bodyPr>
          <a:lstStyle/>
          <a:p>
            <a:pPr marL="685783" lvl="1" indent="0">
              <a:buNone/>
            </a:pPr>
            <a:r>
              <a:rPr lang="en-US" b="1" i="1" dirty="0">
                <a:ea typeface="Cambria" panose="02040503050406030204" pitchFamily="18" charset="0"/>
              </a:rPr>
              <a:t>Employers are not required to pay for any costs associated with testing</a:t>
            </a:r>
            <a:r>
              <a:rPr lang="en-US" i="1" dirty="0">
                <a:ea typeface="Cambria" panose="02040503050406030204" pitchFamily="18" charset="0"/>
              </a:rPr>
              <a:t>, though they may choose to do so. Additionally, there may be other applicable requirements, e.g. local laws, collective bargaining. </a:t>
            </a:r>
          </a:p>
        </p:txBody>
      </p:sp>
      <p:sp>
        <p:nvSpPr>
          <p:cNvPr id="4" name="Slide Number Placeholder 3">
            <a:extLst>
              <a:ext uri="{FF2B5EF4-FFF2-40B4-BE49-F238E27FC236}">
                <a16:creationId xmlns:a16="http://schemas.microsoft.com/office/drawing/2014/main" id="{AFCAA4D3-FFFC-4397-8307-39925C6B8BA2}"/>
              </a:ext>
            </a:extLst>
          </p:cNvPr>
          <p:cNvSpPr>
            <a:spLocks noGrp="1"/>
          </p:cNvSpPr>
          <p:nvPr>
            <p:ph type="sldNum" sz="quarter" idx="12"/>
          </p:nvPr>
        </p:nvSpPr>
        <p:spPr>
          <a:xfrm>
            <a:off x="8610600" y="6356350"/>
            <a:ext cx="2743200" cy="365125"/>
          </a:xfrm>
        </p:spPr>
        <p:txBody>
          <a:bodyPr/>
          <a:lstStyle/>
          <a:p>
            <a:fld id="{2066355A-084C-D24E-9AD2-7E4FC41EA627}" type="slidenum">
              <a:rPr lang="en-US" smtClean="0"/>
              <a:pPr/>
              <a:t>8</a:t>
            </a:fld>
            <a:endParaRPr lang="en-US" dirty="0"/>
          </a:p>
        </p:txBody>
      </p:sp>
      <p:pic>
        <p:nvPicPr>
          <p:cNvPr id="9" name="Picture 8">
            <a:extLst>
              <a:ext uri="{FF2B5EF4-FFF2-40B4-BE49-F238E27FC236}">
                <a16:creationId xmlns:a16="http://schemas.microsoft.com/office/drawing/2014/main" id="{9395FADF-2D42-49F5-B0A1-742871648EFC}"/>
              </a:ext>
            </a:extLst>
          </p:cNvPr>
          <p:cNvPicPr>
            <a:picLocks noChangeAspect="1"/>
          </p:cNvPicPr>
          <p:nvPr/>
        </p:nvPicPr>
        <p:blipFill>
          <a:blip r:embed="rId4"/>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215585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0633-A05C-443D-B256-E06A5B41D6CB}"/>
              </a:ext>
            </a:extLst>
          </p:cNvPr>
          <p:cNvSpPr>
            <a:spLocks noGrp="1"/>
          </p:cNvSpPr>
          <p:nvPr>
            <p:ph type="title"/>
          </p:nvPr>
        </p:nvSpPr>
        <p:spPr>
          <a:xfrm>
            <a:off x="6417733" y="490537"/>
            <a:ext cx="5291663" cy="1628775"/>
          </a:xfrm>
        </p:spPr>
        <p:txBody>
          <a:bodyPr anchor="b">
            <a:normAutofit/>
          </a:bodyPr>
          <a:lstStyle/>
          <a:p>
            <a:r>
              <a:rPr lang="en-US" sz="4000" b="1" dirty="0"/>
              <a:t>Required Support for Employees</a:t>
            </a:r>
          </a:p>
        </p:txBody>
      </p:sp>
      <p:pic>
        <p:nvPicPr>
          <p:cNvPr id="5" name="Picture 4">
            <a:extLst>
              <a:ext uri="{FF2B5EF4-FFF2-40B4-BE49-F238E27FC236}">
                <a16:creationId xmlns:a16="http://schemas.microsoft.com/office/drawing/2014/main" id="{B23FCBE1-FC28-4F20-9383-3C63AF22C695}"/>
              </a:ext>
            </a:extLst>
          </p:cNvPr>
          <p:cNvPicPr>
            <a:picLocks noChangeAspect="1"/>
          </p:cNvPicPr>
          <p:nvPr/>
        </p:nvPicPr>
        <p:blipFill rotWithShape="1">
          <a:blip r:embed="rId3">
            <a:extLst>
              <a:ext uri="{28A0092B-C50C-407E-A947-70E740481C1C}">
                <a14:useLocalDpi xmlns:a14="http://schemas.microsoft.com/office/drawing/2010/main" val="0"/>
              </a:ext>
            </a:extLst>
          </a:blip>
          <a:srcRect l="18039" r="19724" b="-1"/>
          <a:stretch/>
        </p:blipFill>
        <p:spPr>
          <a:xfrm>
            <a:off x="2" y="1587"/>
            <a:ext cx="6095999" cy="685641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40FFF376-BB80-4F8B-AE53-69A2982AB459}"/>
              </a:ext>
            </a:extLst>
          </p:cNvPr>
          <p:cNvSpPr>
            <a:spLocks noGrp="1"/>
          </p:cNvSpPr>
          <p:nvPr>
            <p:ph type="sldNum" sz="quarter" idx="12"/>
          </p:nvPr>
        </p:nvSpPr>
        <p:spPr>
          <a:xfrm>
            <a:off x="11121942" y="6367461"/>
            <a:ext cx="685800" cy="365125"/>
          </a:xfrm>
        </p:spPr>
        <p:txBody>
          <a:bodyPr>
            <a:normAutofit/>
          </a:bodyPr>
          <a:lstStyle/>
          <a:p>
            <a:pPr algn="l">
              <a:spcAft>
                <a:spcPts val="600"/>
              </a:spcAft>
            </a:pPr>
            <a:fld id="{2066355A-084C-D24E-9AD2-7E4FC41EA627}" type="slidenum">
              <a:rPr lang="en-US">
                <a:solidFill>
                  <a:schemeClr val="bg1">
                    <a:lumMod val="50000"/>
                  </a:schemeClr>
                </a:solidFill>
              </a:rPr>
              <a:pPr algn="l">
                <a:spcAft>
                  <a:spcPts val="600"/>
                </a:spcAft>
              </a:pPr>
              <a:t>9</a:t>
            </a:fld>
            <a:endParaRPr lang="en-US" dirty="0">
              <a:solidFill>
                <a:schemeClr val="bg1">
                  <a:lumMod val="50000"/>
                </a:schemeClr>
              </a:solidFill>
            </a:endParaRPr>
          </a:p>
        </p:txBody>
      </p:sp>
      <p:sp>
        <p:nvSpPr>
          <p:cNvPr id="3" name="Content Placeholder 2">
            <a:extLst>
              <a:ext uri="{FF2B5EF4-FFF2-40B4-BE49-F238E27FC236}">
                <a16:creationId xmlns:a16="http://schemas.microsoft.com/office/drawing/2014/main" id="{A41957B2-69F7-4394-9B4C-6010B80742BF}"/>
              </a:ext>
            </a:extLst>
          </p:cNvPr>
          <p:cNvSpPr>
            <a:spLocks noGrp="1"/>
          </p:cNvSpPr>
          <p:nvPr>
            <p:ph idx="1"/>
          </p:nvPr>
        </p:nvSpPr>
        <p:spPr>
          <a:xfrm>
            <a:off x="6417733" y="2366962"/>
            <a:ext cx="5291663" cy="3752849"/>
          </a:xfrm>
        </p:spPr>
        <p:txBody>
          <a:bodyPr>
            <a:normAutofit/>
          </a:bodyPr>
          <a:lstStyle/>
          <a:p>
            <a:r>
              <a:rPr lang="en-US" sz="1800" dirty="0"/>
              <a:t>Employers must provide:</a:t>
            </a:r>
          </a:p>
          <a:p>
            <a:pPr lvl="1"/>
            <a:r>
              <a:rPr lang="en-US" sz="1800" dirty="0"/>
              <a:t>up to four hours of paid time</a:t>
            </a:r>
          </a:p>
          <a:p>
            <a:pPr lvl="1"/>
            <a:r>
              <a:rPr lang="en-US" sz="1800" dirty="0"/>
              <a:t>travel time at regular rate of pay </a:t>
            </a:r>
          </a:p>
          <a:p>
            <a:pPr lvl="1"/>
            <a:r>
              <a:rPr lang="en-US" sz="1800" dirty="0"/>
              <a:t>a reasonable amount of time and paid sick leave to recover from side effects</a:t>
            </a:r>
            <a:endParaRPr lang="en-US" sz="1800" b="1" dirty="0"/>
          </a:p>
          <a:p>
            <a:r>
              <a:rPr lang="en-US" sz="1800" dirty="0"/>
              <a:t>Employers can require employees to use accrued sick leave time for the recovery period</a:t>
            </a:r>
          </a:p>
          <a:p>
            <a:r>
              <a:rPr lang="en-US" sz="1800" dirty="0"/>
              <a:t>If an employee will not be vaccinated due to legitimate medical/religious reason, then the  employer is required to provide a reasonable accommodation so long as it does not pose an undue hardship on the business.</a:t>
            </a:r>
            <a:endParaRPr lang="en-US" sz="1800" b="1" dirty="0"/>
          </a:p>
        </p:txBody>
      </p:sp>
      <p:pic>
        <p:nvPicPr>
          <p:cNvPr id="7" name="Picture 6">
            <a:extLst>
              <a:ext uri="{FF2B5EF4-FFF2-40B4-BE49-F238E27FC236}">
                <a16:creationId xmlns:a16="http://schemas.microsoft.com/office/drawing/2014/main" id="{4E8C2885-513E-4392-AD83-C34CB430310D}"/>
              </a:ext>
            </a:extLst>
          </p:cNvPr>
          <p:cNvPicPr>
            <a:picLocks noChangeAspect="1"/>
          </p:cNvPicPr>
          <p:nvPr/>
        </p:nvPicPr>
        <p:blipFill>
          <a:blip r:embed="rId4"/>
          <a:stretch>
            <a:fillRect/>
          </a:stretch>
        </p:blipFill>
        <p:spPr>
          <a:xfrm>
            <a:off x="11464842" y="6397045"/>
            <a:ext cx="400565" cy="283734"/>
          </a:xfrm>
          <a:prstGeom prst="rect">
            <a:avLst/>
          </a:prstGeom>
        </p:spPr>
      </p:pic>
    </p:spTree>
    <p:extLst>
      <p:ext uri="{BB962C8B-B14F-4D97-AF65-F5344CB8AC3E}">
        <p14:creationId xmlns:p14="http://schemas.microsoft.com/office/powerpoint/2010/main" val="557310230"/>
      </p:ext>
    </p:extLst>
  </p:cSld>
  <p:clrMapOvr>
    <a:masterClrMapping/>
  </p:clrMapOvr>
</p:sld>
</file>

<file path=ppt/theme/theme1.xml><?xml version="1.0" encoding="utf-8"?>
<a:theme xmlns:a="http://schemas.openxmlformats.org/drawingml/2006/main" name="Steptoe_Template_NEW">
  <a:themeElements>
    <a:clrScheme name="Custom 9">
      <a:dk1>
        <a:sysClr val="windowText" lastClr="000000"/>
      </a:dk1>
      <a:lt1>
        <a:sysClr val="window" lastClr="FFFFFF"/>
      </a:lt1>
      <a:dk2>
        <a:srgbClr val="0097A9"/>
      </a:dk2>
      <a:lt2>
        <a:srgbClr val="C5B9AC"/>
      </a:lt2>
      <a:accent1>
        <a:srgbClr val="971B2F"/>
      </a:accent1>
      <a:accent2>
        <a:srgbClr val="D9C756"/>
      </a:accent2>
      <a:accent3>
        <a:srgbClr val="789D4A"/>
      </a:accent3>
      <a:accent4>
        <a:srgbClr val="686E9F"/>
      </a:accent4>
      <a:accent5>
        <a:srgbClr val="B94700"/>
      </a:accent5>
      <a:accent6>
        <a:srgbClr val="7C878E"/>
      </a:accent6>
      <a:hlink>
        <a:srgbClr val="0097A9"/>
      </a:hlink>
      <a:folHlink>
        <a:srgbClr val="686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W_Steptoe PowerPoint Template_1">
  <a:themeElements>
    <a:clrScheme name="Custom 9">
      <a:dk1>
        <a:sysClr val="windowText" lastClr="000000"/>
      </a:dk1>
      <a:lt1>
        <a:sysClr val="window" lastClr="FFFFFF"/>
      </a:lt1>
      <a:dk2>
        <a:srgbClr val="0097A9"/>
      </a:dk2>
      <a:lt2>
        <a:srgbClr val="C5B9AC"/>
      </a:lt2>
      <a:accent1>
        <a:srgbClr val="971B2F"/>
      </a:accent1>
      <a:accent2>
        <a:srgbClr val="D9C756"/>
      </a:accent2>
      <a:accent3>
        <a:srgbClr val="789D4A"/>
      </a:accent3>
      <a:accent4>
        <a:srgbClr val="686E9F"/>
      </a:accent4>
      <a:accent5>
        <a:srgbClr val="B94700"/>
      </a:accent5>
      <a:accent6>
        <a:srgbClr val="7C878E"/>
      </a:accent6>
      <a:hlink>
        <a:srgbClr val="0097A9"/>
      </a:hlink>
      <a:folHlink>
        <a:srgbClr val="686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eptoe_Template_NEW">
  <a:themeElements>
    <a:clrScheme name="Custom 9">
      <a:dk1>
        <a:sysClr val="windowText" lastClr="000000"/>
      </a:dk1>
      <a:lt1>
        <a:sysClr val="window" lastClr="FFFFFF"/>
      </a:lt1>
      <a:dk2>
        <a:srgbClr val="0097A9"/>
      </a:dk2>
      <a:lt2>
        <a:srgbClr val="C5B9AC"/>
      </a:lt2>
      <a:accent1>
        <a:srgbClr val="971B2F"/>
      </a:accent1>
      <a:accent2>
        <a:srgbClr val="D9C756"/>
      </a:accent2>
      <a:accent3>
        <a:srgbClr val="789D4A"/>
      </a:accent3>
      <a:accent4>
        <a:srgbClr val="686E9F"/>
      </a:accent4>
      <a:accent5>
        <a:srgbClr val="B94700"/>
      </a:accent5>
      <a:accent6>
        <a:srgbClr val="7C878E"/>
      </a:accent6>
      <a:hlink>
        <a:srgbClr val="0097A9"/>
      </a:hlink>
      <a:folHlink>
        <a:srgbClr val="686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NEW_Steptoe PowerPoint Template_1">
  <a:themeElements>
    <a:clrScheme name="Custom 9">
      <a:dk1>
        <a:sysClr val="windowText" lastClr="000000"/>
      </a:dk1>
      <a:lt1>
        <a:sysClr val="window" lastClr="FFFFFF"/>
      </a:lt1>
      <a:dk2>
        <a:srgbClr val="0097A9"/>
      </a:dk2>
      <a:lt2>
        <a:srgbClr val="C5B9AC"/>
      </a:lt2>
      <a:accent1>
        <a:srgbClr val="971B2F"/>
      </a:accent1>
      <a:accent2>
        <a:srgbClr val="D9C756"/>
      </a:accent2>
      <a:accent3>
        <a:srgbClr val="789D4A"/>
      </a:accent3>
      <a:accent4>
        <a:srgbClr val="686E9F"/>
      </a:accent4>
      <a:accent5>
        <a:srgbClr val="B94700"/>
      </a:accent5>
      <a:accent6>
        <a:srgbClr val="7C878E"/>
      </a:accent6>
      <a:hlink>
        <a:srgbClr val="0097A9"/>
      </a:hlink>
      <a:folHlink>
        <a:srgbClr val="686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NEW_Steptoe PowerPoint Template_3">
  <a:themeElements>
    <a:clrScheme name="Custom 9">
      <a:dk1>
        <a:sysClr val="windowText" lastClr="000000"/>
      </a:dk1>
      <a:lt1>
        <a:sysClr val="window" lastClr="FFFFFF"/>
      </a:lt1>
      <a:dk2>
        <a:srgbClr val="0097A9"/>
      </a:dk2>
      <a:lt2>
        <a:srgbClr val="C5B9AC"/>
      </a:lt2>
      <a:accent1>
        <a:srgbClr val="971B2F"/>
      </a:accent1>
      <a:accent2>
        <a:srgbClr val="D9C756"/>
      </a:accent2>
      <a:accent3>
        <a:srgbClr val="789D4A"/>
      </a:accent3>
      <a:accent4>
        <a:srgbClr val="686E9F"/>
      </a:accent4>
      <a:accent5>
        <a:srgbClr val="B94700"/>
      </a:accent5>
      <a:accent6>
        <a:srgbClr val="7C878E"/>
      </a:accent6>
      <a:hlink>
        <a:srgbClr val="0097A9"/>
      </a:hlink>
      <a:folHlink>
        <a:srgbClr val="686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NEW_Steptoe PowerPoint Template_2">
  <a:themeElements>
    <a:clrScheme name="Custom 9">
      <a:dk1>
        <a:sysClr val="windowText" lastClr="000000"/>
      </a:dk1>
      <a:lt1>
        <a:sysClr val="window" lastClr="FFFFFF"/>
      </a:lt1>
      <a:dk2>
        <a:srgbClr val="0097A9"/>
      </a:dk2>
      <a:lt2>
        <a:srgbClr val="C5B9AC"/>
      </a:lt2>
      <a:accent1>
        <a:srgbClr val="971B2F"/>
      </a:accent1>
      <a:accent2>
        <a:srgbClr val="D9C756"/>
      </a:accent2>
      <a:accent3>
        <a:srgbClr val="789D4A"/>
      </a:accent3>
      <a:accent4>
        <a:srgbClr val="686E9F"/>
      </a:accent4>
      <a:accent5>
        <a:srgbClr val="B94700"/>
      </a:accent5>
      <a:accent6>
        <a:srgbClr val="7C878E"/>
      </a:accent6>
      <a:hlink>
        <a:srgbClr val="0097A9"/>
      </a:hlink>
      <a:folHlink>
        <a:srgbClr val="686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NEW_Steptoe PowerPoint Template_2">
  <a:themeElements>
    <a:clrScheme name="Custom 9">
      <a:dk1>
        <a:sysClr val="windowText" lastClr="000000"/>
      </a:dk1>
      <a:lt1>
        <a:sysClr val="window" lastClr="FFFFFF"/>
      </a:lt1>
      <a:dk2>
        <a:srgbClr val="0097A9"/>
      </a:dk2>
      <a:lt2>
        <a:srgbClr val="C5B9AC"/>
      </a:lt2>
      <a:accent1>
        <a:srgbClr val="971B2F"/>
      </a:accent1>
      <a:accent2>
        <a:srgbClr val="D9C756"/>
      </a:accent2>
      <a:accent3>
        <a:srgbClr val="789D4A"/>
      </a:accent3>
      <a:accent4>
        <a:srgbClr val="686E9F"/>
      </a:accent4>
      <a:accent5>
        <a:srgbClr val="B94700"/>
      </a:accent5>
      <a:accent6>
        <a:srgbClr val="7C878E"/>
      </a:accent6>
      <a:hlink>
        <a:srgbClr val="0097A9"/>
      </a:hlink>
      <a:folHlink>
        <a:srgbClr val="686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1665</Words>
  <Application>Microsoft Office PowerPoint</Application>
  <PresentationFormat>Widescreen</PresentationFormat>
  <Paragraphs>141</Paragraphs>
  <Slides>17</Slides>
  <Notes>5</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17</vt:i4>
      </vt:variant>
    </vt:vector>
  </HeadingPairs>
  <TitlesOfParts>
    <vt:vector size="31" baseType="lpstr">
      <vt:lpstr>Arial</vt:lpstr>
      <vt:lpstr>Calibri</vt:lpstr>
      <vt:lpstr>Calibri Light</vt:lpstr>
      <vt:lpstr>Cambria</vt:lpstr>
      <vt:lpstr>Century Gothic</vt:lpstr>
      <vt:lpstr>Courier New</vt:lpstr>
      <vt:lpstr>Steptoe_Template_NEW</vt:lpstr>
      <vt:lpstr>1_NEW_Steptoe PowerPoint Template_1</vt:lpstr>
      <vt:lpstr>1_Steptoe_Template_NEW</vt:lpstr>
      <vt:lpstr>2_NEW_Steptoe PowerPoint Template_1</vt:lpstr>
      <vt:lpstr>1_NEW_Steptoe PowerPoint Template_3</vt:lpstr>
      <vt:lpstr>NEW_Steptoe PowerPoint Template_2</vt:lpstr>
      <vt:lpstr>1_NEW_Steptoe PowerPoint Template_2</vt:lpstr>
      <vt:lpstr>Office Theme</vt:lpstr>
      <vt:lpstr>PowerPoint Presentation</vt:lpstr>
      <vt:lpstr>Presentation Overview</vt:lpstr>
      <vt:lpstr>Survey of Employer Vaccination and Testing Policies</vt:lpstr>
      <vt:lpstr>OSHA’s Emergency Powers:  The Emergency Temporary Standard (ETS)</vt:lpstr>
      <vt:lpstr>Key Issues to Note</vt:lpstr>
      <vt:lpstr>The Mandatory Vaccination Policy</vt:lpstr>
      <vt:lpstr>Employees Subject to Vaccine Mandate</vt:lpstr>
      <vt:lpstr>Testing</vt:lpstr>
      <vt:lpstr>Required Support for Employees</vt:lpstr>
      <vt:lpstr>Permitted Face Coverings</vt:lpstr>
      <vt:lpstr>Employer Policies and Verification</vt:lpstr>
      <vt:lpstr>Employer Recordkeeping </vt:lpstr>
      <vt:lpstr>Disclosures and Penalties</vt:lpstr>
      <vt:lpstr>Surcharges and Incentives</vt:lpstr>
      <vt:lpstr>Surcharges and Incentives</vt:lpstr>
      <vt:lpstr>Current Status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Oberkircher</dc:creator>
  <cp:lastModifiedBy>Hunter Wickline</cp:lastModifiedBy>
  <cp:revision>5</cp:revision>
  <dcterms:created xsi:type="dcterms:W3CDTF">2021-12-06T23:00:38Z</dcterms:created>
  <dcterms:modified xsi:type="dcterms:W3CDTF">2021-12-17T19:51:15Z</dcterms:modified>
</cp:coreProperties>
</file>