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2" r:id="rId3"/>
    <p:sldId id="257" r:id="rId4"/>
    <p:sldId id="263" r:id="rId5"/>
    <p:sldId id="258" r:id="rId6"/>
    <p:sldId id="261" r:id="rId7"/>
    <p:sldId id="265" r:id="rId8"/>
    <p:sldId id="266" r:id="rId9"/>
    <p:sldId id="259" r:id="rId10"/>
    <p:sldId id="264" r:id="rId11"/>
    <p:sldId id="260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1E33E2-5EB1-42FB-9823-6BBB16B69064}" v="79" dt="2020-07-27T19:33:45.493"/>
    <p1510:client id="{27E1F0BE-32B6-46AA-A074-905177D29862}" v="33" dt="2020-07-28T19:14:14.646"/>
    <p1510:client id="{2C65E302-21F0-4CF2-9C58-C78C73155100}" v="13" dt="2020-07-23T16:49:00.374"/>
    <p1510:client id="{3C92F524-7334-4E47-8B63-355EFFC68CDD}" v="220" dt="2020-07-28T19:39:07.400"/>
    <p1510:client id="{4411B92E-BABA-42CC-8F5B-58B8D7015BAA}" v="12" dt="2020-07-23T18:13:49.198"/>
    <p1510:client id="{46D92849-665D-45DA-B78A-451918B95A33}" v="1006" dt="2020-07-23T16:01:32.243"/>
    <p1510:client id="{4D7EAACA-7CC0-47FD-8923-E13573394A06}" v="1" dt="2020-07-22T19:06:59.676"/>
    <p1510:client id="{53F5F824-7EFA-4973-BE30-4F7A5EDFCF4C}" v="62" dt="2020-07-24T16:16:52.216"/>
    <p1510:client id="{642CC6AE-E999-44C9-9B73-9B0A37C3A499}" v="138" dt="2020-07-27T14:50:04.335"/>
    <p1510:client id="{6BBE7C7A-45BC-4E63-AF89-406E7669DC2C}" v="109" dt="2020-07-23T14:45:29.087"/>
    <p1510:client id="{7F255502-610D-4F0A-9ADB-9164506F5418}" v="92" dt="2020-07-22T19:43:17.280"/>
    <p1510:client id="{8C25ECC8-47F4-48D6-9486-751965FE8027}" v="1110" dt="2020-07-22T19:33:54.370"/>
    <p1510:client id="{8DE81C0F-910E-6153-6C77-377AE48752C3}" v="1696" dt="2020-07-28T14:52:57.182"/>
    <p1510:client id="{8E77D84F-9C2A-4A4F-BEE7-5FAD32F7D8B6}" v="2" dt="2020-07-28T14:17:08.013"/>
    <p1510:client id="{8EF57E0A-5D92-4A36-BA2A-94120EC56E2E}" v="250" dt="2020-07-27T15:27:10.001"/>
    <p1510:client id="{9E719976-7F8D-4ADE-A5BC-06CB7CADFD5E}" v="40" dt="2020-07-23T16:02:36.106"/>
    <p1510:client id="{A4ED0D13-7BAA-48E5-BD68-22B865A65106}" v="46" dt="2020-07-27T17:09:10.133"/>
    <p1510:client id="{A8D8B98C-8481-48D9-A03A-42DE6C65131E}" v="121" dt="2020-07-27T19:06:12.076"/>
    <p1510:client id="{ABD71939-3CF2-4CC1-9AC9-796B3E2E1FFB}" v="636" dt="2020-07-22T19:42:05.709"/>
    <p1510:client id="{AC1D4997-2883-4EAE-BE6B-CB626C59C2AD}" v="251" dt="2020-07-27T18:17:29.978"/>
    <p1510:client id="{AF8C58A9-F20F-4B94-876F-183A51A1FF27}" v="229" dt="2020-07-27T15:21:55.758"/>
    <p1510:client id="{C259F4A7-3EB5-44D9-92A3-DA5A239172DE}" v="13" dt="2020-07-28T19:30:22.987"/>
    <p1510:client id="{C87218EA-674B-4F88-8C68-88F2AC5A1878}" v="544" dt="2020-07-28T18:34:54.724"/>
    <p1510:client id="{CABA455E-9F5B-4CA7-9236-519B539D4CB6}" v="490" dt="2020-07-24T16:38:50.579"/>
    <p1510:client id="{D2130FB8-BC74-48A5-AB71-EE754770CBCB}" v="48" dt="2020-07-23T14:41:24.572"/>
    <p1510:client id="{D34DD188-6ACA-40BF-A3CD-54A5E2D3704D}" v="161" dt="2020-07-27T15:01:00.494"/>
    <p1510:client id="{D6A525DF-1CDC-4777-B52E-70DFB35668F0}" v="211" dt="2020-07-23T20:26:18.928"/>
    <p1510:client id="{DB5AC2FB-686E-424E-9967-614E518D5BD2}" v="68" dt="2020-07-22T19:07:25.163"/>
    <p1510:client id="{E06946B9-C795-413E-A759-09F1207F2243}" v="11" dt="2020-07-27T19:10:05.639"/>
    <p1510:client id="{EBFC0C56-65A5-4D63-ADBC-341C62E0647B}" v="38" dt="2020-07-28T19:35:06.889"/>
    <p1510:client id="{FA04D50F-1880-E144-ABBA-627C7C826E85}" v="711" dt="2020-07-24T16:33:14.600"/>
    <p1510:client id="{FEB14E25-0C70-43A4-83B0-6D918FDD3365}" v="53" dt="2020-07-30T16:44:11.72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78"/>
  </p:normalViewPr>
  <p:slideViewPr>
    <p:cSldViewPr snapToGrid="0">
      <p:cViewPr varScale="1">
        <p:scale>
          <a:sx n="87" d="100"/>
          <a:sy n="87" d="100"/>
        </p:scale>
        <p:origin x="66" y="3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_rels/data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_rels/drawing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svg"/><Relationship Id="rId1" Type="http://schemas.openxmlformats.org/officeDocument/2006/relationships/image" Target="../media/image3.png"/><Relationship Id="rId6" Type="http://schemas.openxmlformats.org/officeDocument/2006/relationships/image" Target="../media/image8.svg"/><Relationship Id="rId5" Type="http://schemas.openxmlformats.org/officeDocument/2006/relationships/image" Target="../media/image7.png"/><Relationship Id="rId4" Type="http://schemas.openxmlformats.org/officeDocument/2006/relationships/image" Target="../media/image6.sv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18/5/colors/Iconchunking_neutralbg_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>
        <a:alpha val="0"/>
      </a:schemeClr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bg1">
        <a:lumMod val="95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9E0EAE-6C5E-41E1-BF32-92F3F6243AE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A0E30FF-7956-4C96-971E-5540689BE49D}">
      <dgm:prSet/>
      <dgm:spPr/>
      <dgm:t>
        <a:bodyPr/>
        <a:lstStyle/>
        <a:p>
          <a:r>
            <a:rPr lang="en-US"/>
            <a:t>Education </a:t>
          </a:r>
        </a:p>
      </dgm:t>
    </dgm:pt>
    <dgm:pt modelId="{64A870B0-33E6-4FD2-8DD4-DF0818D9AC67}" type="parTrans" cxnId="{D1D3EF55-399F-45AB-9B8C-221CB767D0B2}">
      <dgm:prSet/>
      <dgm:spPr/>
      <dgm:t>
        <a:bodyPr/>
        <a:lstStyle/>
        <a:p>
          <a:endParaRPr lang="en-US"/>
        </a:p>
      </dgm:t>
    </dgm:pt>
    <dgm:pt modelId="{7486424B-8495-441D-8237-1067A070C4E5}" type="sibTrans" cxnId="{D1D3EF55-399F-45AB-9B8C-221CB767D0B2}">
      <dgm:prSet/>
      <dgm:spPr/>
      <dgm:t>
        <a:bodyPr/>
        <a:lstStyle/>
        <a:p>
          <a:endParaRPr lang="en-US"/>
        </a:p>
      </dgm:t>
    </dgm:pt>
    <dgm:pt modelId="{6EBC134E-2580-4536-81A6-D681DA8E12A9}">
      <dgm:prSet/>
      <dgm:spPr/>
      <dgm:t>
        <a:bodyPr/>
        <a:lstStyle/>
        <a:p>
          <a:pPr rtl="0"/>
          <a:r>
            <a:rPr lang="en-US"/>
            <a:t>Form partnerships with universities and colleges that have a large minority presence</a:t>
          </a:r>
          <a:r>
            <a:rPr lang="en-US">
              <a:latin typeface="Calibri Light" panose="020F0302020204030204"/>
            </a:rPr>
            <a:t> and HBCs</a:t>
          </a:r>
          <a:endParaRPr lang="en-US"/>
        </a:p>
      </dgm:t>
    </dgm:pt>
    <dgm:pt modelId="{346CC70E-7E72-4D17-AA36-440401F7DA62}" type="parTrans" cxnId="{04105B80-932D-4295-B723-4437598BDBD7}">
      <dgm:prSet/>
      <dgm:spPr/>
      <dgm:t>
        <a:bodyPr/>
        <a:lstStyle/>
        <a:p>
          <a:endParaRPr lang="en-US"/>
        </a:p>
      </dgm:t>
    </dgm:pt>
    <dgm:pt modelId="{F253F1A7-1E19-4619-9DD8-AE63ED7D323B}" type="sibTrans" cxnId="{04105B80-932D-4295-B723-4437598BDBD7}">
      <dgm:prSet/>
      <dgm:spPr/>
      <dgm:t>
        <a:bodyPr/>
        <a:lstStyle/>
        <a:p>
          <a:endParaRPr lang="en-US"/>
        </a:p>
      </dgm:t>
    </dgm:pt>
    <dgm:pt modelId="{175D54F9-2697-4930-8586-8870A1DC09B3}">
      <dgm:prSet/>
      <dgm:spPr/>
      <dgm:t>
        <a:bodyPr/>
        <a:lstStyle/>
        <a:p>
          <a:r>
            <a:rPr lang="en-US"/>
            <a:t>Scholarships </a:t>
          </a:r>
        </a:p>
      </dgm:t>
    </dgm:pt>
    <dgm:pt modelId="{8CB7DA4C-9210-4C4B-8E6C-658A07B29B24}" type="parTrans" cxnId="{976132C3-FBAA-4B3D-84C4-8F071874A3EB}">
      <dgm:prSet/>
      <dgm:spPr/>
      <dgm:t>
        <a:bodyPr/>
        <a:lstStyle/>
        <a:p>
          <a:endParaRPr lang="en-US"/>
        </a:p>
      </dgm:t>
    </dgm:pt>
    <dgm:pt modelId="{7830AE8D-A942-4CDF-84E9-CF92B258EC57}" type="sibTrans" cxnId="{976132C3-FBAA-4B3D-84C4-8F071874A3EB}">
      <dgm:prSet/>
      <dgm:spPr/>
      <dgm:t>
        <a:bodyPr/>
        <a:lstStyle/>
        <a:p>
          <a:endParaRPr lang="en-US"/>
        </a:p>
      </dgm:t>
    </dgm:pt>
    <dgm:pt modelId="{2E85648E-4A33-44DE-B604-69D64269B713}">
      <dgm:prSet/>
      <dgm:spPr/>
      <dgm:t>
        <a:bodyPr/>
        <a:lstStyle/>
        <a:p>
          <a:pPr rtl="0"/>
          <a:r>
            <a:rPr lang="en-US"/>
            <a:t>Career Fairs</a:t>
          </a:r>
          <a:r>
            <a:rPr lang="en-US">
              <a:latin typeface="Calibri Light" panose="020F0302020204030204"/>
            </a:rPr>
            <a:t> (increase presence) </a:t>
          </a:r>
          <a:endParaRPr lang="en-US"/>
        </a:p>
      </dgm:t>
    </dgm:pt>
    <dgm:pt modelId="{5A151482-8BBE-4551-911A-4018ED3FF472}" type="parTrans" cxnId="{9046537B-FD1A-428E-ABCF-5166D889251C}">
      <dgm:prSet/>
      <dgm:spPr/>
      <dgm:t>
        <a:bodyPr/>
        <a:lstStyle/>
        <a:p>
          <a:endParaRPr lang="en-US"/>
        </a:p>
      </dgm:t>
    </dgm:pt>
    <dgm:pt modelId="{2C8F8B4E-02C7-43C1-B1AA-E9BE7172C73F}" type="sibTrans" cxnId="{9046537B-FD1A-428E-ABCF-5166D889251C}">
      <dgm:prSet/>
      <dgm:spPr/>
      <dgm:t>
        <a:bodyPr/>
        <a:lstStyle/>
        <a:p>
          <a:endParaRPr lang="en-US"/>
        </a:p>
      </dgm:t>
    </dgm:pt>
    <dgm:pt modelId="{16FC6C3B-5CD2-43FA-B552-C07D8620F256}">
      <dgm:prSet/>
      <dgm:spPr/>
      <dgm:t>
        <a:bodyPr/>
        <a:lstStyle/>
        <a:p>
          <a:r>
            <a:rPr lang="en-US"/>
            <a:t>Internships</a:t>
          </a:r>
        </a:p>
      </dgm:t>
    </dgm:pt>
    <dgm:pt modelId="{8EA9DA2E-FF66-4B07-BEDA-70E791FD5D21}" type="parTrans" cxnId="{83EF9101-E997-45D8-A5A2-93BD5CD5FF30}">
      <dgm:prSet/>
      <dgm:spPr/>
      <dgm:t>
        <a:bodyPr/>
        <a:lstStyle/>
        <a:p>
          <a:endParaRPr lang="en-US"/>
        </a:p>
      </dgm:t>
    </dgm:pt>
    <dgm:pt modelId="{276C671A-725C-47AD-9BC5-F7FDF75E1116}" type="sibTrans" cxnId="{83EF9101-E997-45D8-A5A2-93BD5CD5FF30}">
      <dgm:prSet/>
      <dgm:spPr/>
      <dgm:t>
        <a:bodyPr/>
        <a:lstStyle/>
        <a:p>
          <a:endParaRPr lang="en-US"/>
        </a:p>
      </dgm:t>
    </dgm:pt>
    <dgm:pt modelId="{0CE50AE6-8F65-4FC2-B047-850C4B055391}">
      <dgm:prSet/>
      <dgm:spPr/>
      <dgm:t>
        <a:bodyPr/>
        <a:lstStyle/>
        <a:p>
          <a:r>
            <a:rPr lang="en-US"/>
            <a:t>Create a partnership with non-profit organizations such as INROADs which partners with top companies to give diverse, high performing, undergraduate students paid internship opportunities </a:t>
          </a:r>
        </a:p>
      </dgm:t>
    </dgm:pt>
    <dgm:pt modelId="{28CD810B-CCB5-4007-AAF3-D5982D5AC5C9}" type="parTrans" cxnId="{FE38378D-B534-4A10-9CAE-A9AD090B26A7}">
      <dgm:prSet/>
      <dgm:spPr/>
      <dgm:t>
        <a:bodyPr/>
        <a:lstStyle/>
        <a:p>
          <a:endParaRPr lang="en-US"/>
        </a:p>
      </dgm:t>
    </dgm:pt>
    <dgm:pt modelId="{C11936A8-0DB2-4434-B1CF-072A0DD5D473}" type="sibTrans" cxnId="{FE38378D-B534-4A10-9CAE-A9AD090B26A7}">
      <dgm:prSet/>
      <dgm:spPr/>
      <dgm:t>
        <a:bodyPr/>
        <a:lstStyle/>
        <a:p>
          <a:endParaRPr lang="en-US"/>
        </a:p>
      </dgm:t>
    </dgm:pt>
    <dgm:pt modelId="{0CF148FA-ACA2-4CA2-A820-0D6CE3FC8091}">
      <dgm:prSet/>
      <dgm:spPr/>
      <dgm:t>
        <a:bodyPr/>
        <a:lstStyle/>
        <a:p>
          <a:r>
            <a:rPr lang="en-US"/>
            <a:t>Employment</a:t>
          </a:r>
        </a:p>
      </dgm:t>
    </dgm:pt>
    <dgm:pt modelId="{4DE448E8-6B9A-4F4A-AAFE-7118BC28B76C}" type="parTrans" cxnId="{315AA16C-86EF-4E10-8361-3C98F97278D1}">
      <dgm:prSet/>
      <dgm:spPr/>
      <dgm:t>
        <a:bodyPr/>
        <a:lstStyle/>
        <a:p>
          <a:endParaRPr lang="en-US"/>
        </a:p>
      </dgm:t>
    </dgm:pt>
    <dgm:pt modelId="{10338F95-DE8D-4607-9639-511ACAFB8ADF}" type="sibTrans" cxnId="{315AA16C-86EF-4E10-8361-3C98F97278D1}">
      <dgm:prSet/>
      <dgm:spPr/>
      <dgm:t>
        <a:bodyPr/>
        <a:lstStyle/>
        <a:p>
          <a:endParaRPr lang="en-US"/>
        </a:p>
      </dgm:t>
    </dgm:pt>
    <dgm:pt modelId="{4E078D98-0D0B-48E6-B56E-2958165179CB}">
      <dgm:prSet/>
      <dgm:spPr/>
      <dgm:t>
        <a:bodyPr/>
        <a:lstStyle/>
        <a:p>
          <a:r>
            <a:rPr lang="en-US"/>
            <a:t>Assess current hiring practices </a:t>
          </a:r>
        </a:p>
      </dgm:t>
    </dgm:pt>
    <dgm:pt modelId="{61F30BC1-CC90-4320-93FD-F62D464D5C98}" type="parTrans" cxnId="{0F46D927-A317-47AC-B7FC-F35B0FB3C149}">
      <dgm:prSet/>
      <dgm:spPr/>
      <dgm:t>
        <a:bodyPr/>
        <a:lstStyle/>
        <a:p>
          <a:endParaRPr lang="en-US"/>
        </a:p>
      </dgm:t>
    </dgm:pt>
    <dgm:pt modelId="{929D9E24-BC38-4159-ACC9-96CEB92BAF48}" type="sibTrans" cxnId="{0F46D927-A317-47AC-B7FC-F35B0FB3C149}">
      <dgm:prSet/>
      <dgm:spPr/>
      <dgm:t>
        <a:bodyPr/>
        <a:lstStyle/>
        <a:p>
          <a:endParaRPr lang="en-US"/>
        </a:p>
      </dgm:t>
    </dgm:pt>
    <dgm:pt modelId="{C93D70D6-6363-4DCD-A1D4-178339512562}">
      <dgm:prSet/>
      <dgm:spPr/>
      <dgm:t>
        <a:bodyPr/>
        <a:lstStyle/>
        <a:p>
          <a:pPr rtl="0"/>
          <a:r>
            <a:rPr lang="en-US"/>
            <a:t>Set goals</a:t>
          </a:r>
          <a:r>
            <a:rPr lang="en-US">
              <a:latin typeface="Calibri Light" panose="020F0302020204030204"/>
            </a:rPr>
            <a:t> (I.e. interview a well-rounded diverse group), specifically recruit from HBCs</a:t>
          </a:r>
          <a:endParaRPr lang="en-US"/>
        </a:p>
      </dgm:t>
    </dgm:pt>
    <dgm:pt modelId="{B5C4D2A0-2CF4-4485-A817-DA7130795D6C}" type="parTrans" cxnId="{50005651-0F07-4D1F-BF77-72FE19CE05F6}">
      <dgm:prSet/>
      <dgm:spPr/>
      <dgm:t>
        <a:bodyPr/>
        <a:lstStyle/>
        <a:p>
          <a:endParaRPr lang="en-US"/>
        </a:p>
      </dgm:t>
    </dgm:pt>
    <dgm:pt modelId="{5D801D77-9BA3-4CB6-9465-744DB018D2AA}" type="sibTrans" cxnId="{50005651-0F07-4D1F-BF77-72FE19CE05F6}">
      <dgm:prSet/>
      <dgm:spPr/>
      <dgm:t>
        <a:bodyPr/>
        <a:lstStyle/>
        <a:p>
          <a:endParaRPr lang="en-US"/>
        </a:p>
      </dgm:t>
    </dgm:pt>
    <dgm:pt modelId="{9DA27FB7-731C-413B-A455-0921A6DDD72B}">
      <dgm:prSet/>
      <dgm:spPr/>
      <dgm:t>
        <a:bodyPr/>
        <a:lstStyle/>
        <a:p>
          <a:r>
            <a:rPr lang="en-US"/>
            <a:t>Candidate sourcing </a:t>
          </a:r>
        </a:p>
      </dgm:t>
    </dgm:pt>
    <dgm:pt modelId="{7661D8A1-3E65-420C-AF5C-AB7B0A6116B5}" type="parTrans" cxnId="{C3131F09-FAF5-4C95-9CF6-F61305E22DC0}">
      <dgm:prSet/>
      <dgm:spPr/>
      <dgm:t>
        <a:bodyPr/>
        <a:lstStyle/>
        <a:p>
          <a:endParaRPr lang="en-US"/>
        </a:p>
      </dgm:t>
    </dgm:pt>
    <dgm:pt modelId="{0D6C0BFE-91B9-47BD-B56B-84DFB2C6F4A9}" type="sibTrans" cxnId="{C3131F09-FAF5-4C95-9CF6-F61305E22DC0}">
      <dgm:prSet/>
      <dgm:spPr/>
      <dgm:t>
        <a:bodyPr/>
        <a:lstStyle/>
        <a:p>
          <a:endParaRPr lang="en-US"/>
        </a:p>
      </dgm:t>
    </dgm:pt>
    <dgm:pt modelId="{A6070C2C-BBC7-4492-9F01-0E4063C10A19}" type="pres">
      <dgm:prSet presAssocID="{919E0EAE-6C5E-41E1-BF32-92F3F6243AEF}" presName="Name0" presStyleCnt="0">
        <dgm:presLayoutVars>
          <dgm:dir/>
          <dgm:animLvl val="lvl"/>
          <dgm:resizeHandles val="exact"/>
        </dgm:presLayoutVars>
      </dgm:prSet>
      <dgm:spPr/>
    </dgm:pt>
    <dgm:pt modelId="{59527E1D-5E11-461D-8AFB-0424992E2926}" type="pres">
      <dgm:prSet presAssocID="{0A0E30FF-7956-4C96-971E-5540689BE49D}" presName="linNode" presStyleCnt="0"/>
      <dgm:spPr/>
    </dgm:pt>
    <dgm:pt modelId="{DDEC5C52-EF12-4793-B8AF-AE9C2917E26D}" type="pres">
      <dgm:prSet presAssocID="{0A0E30FF-7956-4C96-971E-5540689BE4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4DE7E90-9715-4946-A257-19EE0639AE1F}" type="pres">
      <dgm:prSet presAssocID="{0A0E30FF-7956-4C96-971E-5540689BE49D}" presName="descendantText" presStyleLbl="alignAccFollowNode1" presStyleIdx="0" presStyleCnt="3">
        <dgm:presLayoutVars>
          <dgm:bulletEnabled val="1"/>
        </dgm:presLayoutVars>
      </dgm:prSet>
      <dgm:spPr/>
    </dgm:pt>
    <dgm:pt modelId="{908E51DB-3B3B-4824-98AA-89B202D94413}" type="pres">
      <dgm:prSet presAssocID="{7486424B-8495-441D-8237-1067A070C4E5}" presName="sp" presStyleCnt="0"/>
      <dgm:spPr/>
    </dgm:pt>
    <dgm:pt modelId="{B70C94A8-4F86-47CB-9A84-0773C1A4B654}" type="pres">
      <dgm:prSet presAssocID="{16FC6C3B-5CD2-43FA-B552-C07D8620F256}" presName="linNode" presStyleCnt="0"/>
      <dgm:spPr/>
    </dgm:pt>
    <dgm:pt modelId="{ACD428FA-EFC7-41D4-9BBC-1902016F0925}" type="pres">
      <dgm:prSet presAssocID="{16FC6C3B-5CD2-43FA-B552-C07D8620F25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2B292A-8FC4-4339-9931-CA08C82E68DB}" type="pres">
      <dgm:prSet presAssocID="{16FC6C3B-5CD2-43FA-B552-C07D8620F256}" presName="descendantText" presStyleLbl="alignAccFollowNode1" presStyleIdx="1" presStyleCnt="3">
        <dgm:presLayoutVars>
          <dgm:bulletEnabled val="1"/>
        </dgm:presLayoutVars>
      </dgm:prSet>
      <dgm:spPr/>
    </dgm:pt>
    <dgm:pt modelId="{9B41D43E-59B2-42F4-AFED-03413E83105E}" type="pres">
      <dgm:prSet presAssocID="{276C671A-725C-47AD-9BC5-F7FDF75E1116}" presName="sp" presStyleCnt="0"/>
      <dgm:spPr/>
    </dgm:pt>
    <dgm:pt modelId="{D40EB4BE-117C-4E15-9206-3333DC29BD6C}" type="pres">
      <dgm:prSet presAssocID="{0CF148FA-ACA2-4CA2-A820-0D6CE3FC8091}" presName="linNode" presStyleCnt="0"/>
      <dgm:spPr/>
    </dgm:pt>
    <dgm:pt modelId="{0AAC4C53-782D-4CD4-8801-46BAA287BA06}" type="pres">
      <dgm:prSet presAssocID="{0CF148FA-ACA2-4CA2-A820-0D6CE3FC8091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254BED3E-2F0F-4505-AEC3-3DF6AFF8C65C}" type="pres">
      <dgm:prSet presAssocID="{0CF148FA-ACA2-4CA2-A820-0D6CE3FC8091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3EF9101-E997-45D8-A5A2-93BD5CD5FF30}" srcId="{919E0EAE-6C5E-41E1-BF32-92F3F6243AEF}" destId="{16FC6C3B-5CD2-43FA-B552-C07D8620F256}" srcOrd="1" destOrd="0" parTransId="{8EA9DA2E-FF66-4B07-BEDA-70E791FD5D21}" sibTransId="{276C671A-725C-47AD-9BC5-F7FDF75E1116}"/>
    <dgm:cxn modelId="{C3131F09-FAF5-4C95-9CF6-F61305E22DC0}" srcId="{0CF148FA-ACA2-4CA2-A820-0D6CE3FC8091}" destId="{9DA27FB7-731C-413B-A455-0921A6DDD72B}" srcOrd="2" destOrd="0" parTransId="{7661D8A1-3E65-420C-AF5C-AB7B0A6116B5}" sibTransId="{0D6C0BFE-91B9-47BD-B56B-84DFB2C6F4A9}"/>
    <dgm:cxn modelId="{0F46D927-A317-47AC-B7FC-F35B0FB3C149}" srcId="{0CF148FA-ACA2-4CA2-A820-0D6CE3FC8091}" destId="{4E078D98-0D0B-48E6-B56E-2958165179CB}" srcOrd="0" destOrd="0" parTransId="{61F30BC1-CC90-4320-93FD-F62D464D5C98}" sibTransId="{929D9E24-BC38-4159-ACC9-96CEB92BAF48}"/>
    <dgm:cxn modelId="{B947E334-8EB7-4A1F-B054-6539EFD3E0F5}" type="presOf" srcId="{C93D70D6-6363-4DCD-A1D4-178339512562}" destId="{254BED3E-2F0F-4505-AEC3-3DF6AFF8C65C}" srcOrd="0" destOrd="1" presId="urn:microsoft.com/office/officeart/2005/8/layout/vList5"/>
    <dgm:cxn modelId="{A033A15E-F797-4FF9-A0EF-C161073F696B}" type="presOf" srcId="{9DA27FB7-731C-413B-A455-0921A6DDD72B}" destId="{254BED3E-2F0F-4505-AEC3-3DF6AFF8C65C}" srcOrd="0" destOrd="2" presId="urn:microsoft.com/office/officeart/2005/8/layout/vList5"/>
    <dgm:cxn modelId="{07C9EC67-F874-4271-8CA8-B7FAF852DE79}" type="presOf" srcId="{16FC6C3B-5CD2-43FA-B552-C07D8620F256}" destId="{ACD428FA-EFC7-41D4-9BBC-1902016F0925}" srcOrd="0" destOrd="0" presId="urn:microsoft.com/office/officeart/2005/8/layout/vList5"/>
    <dgm:cxn modelId="{315AA16C-86EF-4E10-8361-3C98F97278D1}" srcId="{919E0EAE-6C5E-41E1-BF32-92F3F6243AEF}" destId="{0CF148FA-ACA2-4CA2-A820-0D6CE3FC8091}" srcOrd="2" destOrd="0" parTransId="{4DE448E8-6B9A-4F4A-AAFE-7118BC28B76C}" sibTransId="{10338F95-DE8D-4607-9639-511ACAFB8ADF}"/>
    <dgm:cxn modelId="{50005651-0F07-4D1F-BF77-72FE19CE05F6}" srcId="{0CF148FA-ACA2-4CA2-A820-0D6CE3FC8091}" destId="{C93D70D6-6363-4DCD-A1D4-178339512562}" srcOrd="1" destOrd="0" parTransId="{B5C4D2A0-2CF4-4485-A817-DA7130795D6C}" sibTransId="{5D801D77-9BA3-4CB6-9465-744DB018D2AA}"/>
    <dgm:cxn modelId="{D2DCB474-66DD-40B8-9E9D-A9704975B98F}" type="presOf" srcId="{0CE50AE6-8F65-4FC2-B047-850C4B055391}" destId="{3C2B292A-8FC4-4339-9931-CA08C82E68DB}" srcOrd="0" destOrd="0" presId="urn:microsoft.com/office/officeart/2005/8/layout/vList5"/>
    <dgm:cxn modelId="{D1D3EF55-399F-45AB-9B8C-221CB767D0B2}" srcId="{919E0EAE-6C5E-41E1-BF32-92F3F6243AEF}" destId="{0A0E30FF-7956-4C96-971E-5540689BE49D}" srcOrd="0" destOrd="0" parTransId="{64A870B0-33E6-4FD2-8DD4-DF0818D9AC67}" sibTransId="{7486424B-8495-441D-8237-1067A070C4E5}"/>
    <dgm:cxn modelId="{1AFD0E58-3DD0-4D08-A745-B8595C999F74}" type="presOf" srcId="{4E078D98-0D0B-48E6-B56E-2958165179CB}" destId="{254BED3E-2F0F-4505-AEC3-3DF6AFF8C65C}" srcOrd="0" destOrd="0" presId="urn:microsoft.com/office/officeart/2005/8/layout/vList5"/>
    <dgm:cxn modelId="{55BC795A-1A6B-45CA-93EF-ADDCBFB513F5}" type="presOf" srcId="{6EBC134E-2580-4536-81A6-D681DA8E12A9}" destId="{F4DE7E90-9715-4946-A257-19EE0639AE1F}" srcOrd="0" destOrd="0" presId="urn:microsoft.com/office/officeart/2005/8/layout/vList5"/>
    <dgm:cxn modelId="{9046537B-FD1A-428E-ABCF-5166D889251C}" srcId="{6EBC134E-2580-4536-81A6-D681DA8E12A9}" destId="{2E85648E-4A33-44DE-B604-69D64269B713}" srcOrd="1" destOrd="0" parTransId="{5A151482-8BBE-4551-911A-4018ED3FF472}" sibTransId="{2C8F8B4E-02C7-43C1-B1AA-E9BE7172C73F}"/>
    <dgm:cxn modelId="{04105B80-932D-4295-B723-4437598BDBD7}" srcId="{0A0E30FF-7956-4C96-971E-5540689BE49D}" destId="{6EBC134E-2580-4536-81A6-D681DA8E12A9}" srcOrd="0" destOrd="0" parTransId="{346CC70E-7E72-4D17-AA36-440401F7DA62}" sibTransId="{F253F1A7-1E19-4619-9DD8-AE63ED7D323B}"/>
    <dgm:cxn modelId="{047E9281-B681-4D06-8E0F-2F38D20A4F01}" type="presOf" srcId="{175D54F9-2697-4930-8586-8870A1DC09B3}" destId="{F4DE7E90-9715-4946-A257-19EE0639AE1F}" srcOrd="0" destOrd="1" presId="urn:microsoft.com/office/officeart/2005/8/layout/vList5"/>
    <dgm:cxn modelId="{FE38378D-B534-4A10-9CAE-A9AD090B26A7}" srcId="{16FC6C3B-5CD2-43FA-B552-C07D8620F256}" destId="{0CE50AE6-8F65-4FC2-B047-850C4B055391}" srcOrd="0" destOrd="0" parTransId="{28CD810B-CCB5-4007-AAF3-D5982D5AC5C9}" sibTransId="{C11936A8-0DB2-4434-B1CF-072A0DD5D473}"/>
    <dgm:cxn modelId="{FAA3E8BC-E97B-4550-A340-CAC36728883B}" type="presOf" srcId="{2E85648E-4A33-44DE-B604-69D64269B713}" destId="{F4DE7E90-9715-4946-A257-19EE0639AE1F}" srcOrd="0" destOrd="2" presId="urn:microsoft.com/office/officeart/2005/8/layout/vList5"/>
    <dgm:cxn modelId="{976132C3-FBAA-4B3D-84C4-8F071874A3EB}" srcId="{6EBC134E-2580-4536-81A6-D681DA8E12A9}" destId="{175D54F9-2697-4930-8586-8870A1DC09B3}" srcOrd="0" destOrd="0" parTransId="{8CB7DA4C-9210-4C4B-8E6C-658A07B29B24}" sibTransId="{7830AE8D-A942-4CDF-84E9-CF92B258EC57}"/>
    <dgm:cxn modelId="{2B59F2DE-E16E-4723-B6D7-8A3850DEEBB1}" type="presOf" srcId="{919E0EAE-6C5E-41E1-BF32-92F3F6243AEF}" destId="{A6070C2C-BBC7-4492-9F01-0E4063C10A19}" srcOrd="0" destOrd="0" presId="urn:microsoft.com/office/officeart/2005/8/layout/vList5"/>
    <dgm:cxn modelId="{D9E7D4E2-F362-466B-84BE-9AB310D43393}" type="presOf" srcId="{0A0E30FF-7956-4C96-971E-5540689BE49D}" destId="{DDEC5C52-EF12-4793-B8AF-AE9C2917E26D}" srcOrd="0" destOrd="0" presId="urn:microsoft.com/office/officeart/2005/8/layout/vList5"/>
    <dgm:cxn modelId="{AD4006ED-FCD6-4182-BB32-79FD68F3E41D}" type="presOf" srcId="{0CF148FA-ACA2-4CA2-A820-0D6CE3FC8091}" destId="{0AAC4C53-782D-4CD4-8801-46BAA287BA06}" srcOrd="0" destOrd="0" presId="urn:microsoft.com/office/officeart/2005/8/layout/vList5"/>
    <dgm:cxn modelId="{324F2C2A-77FE-436C-91A5-68C44A82879F}" type="presParOf" srcId="{A6070C2C-BBC7-4492-9F01-0E4063C10A19}" destId="{59527E1D-5E11-461D-8AFB-0424992E2926}" srcOrd="0" destOrd="0" presId="urn:microsoft.com/office/officeart/2005/8/layout/vList5"/>
    <dgm:cxn modelId="{DD1A518E-1731-4877-8E9C-CF30705F7505}" type="presParOf" srcId="{59527E1D-5E11-461D-8AFB-0424992E2926}" destId="{DDEC5C52-EF12-4793-B8AF-AE9C2917E26D}" srcOrd="0" destOrd="0" presId="urn:microsoft.com/office/officeart/2005/8/layout/vList5"/>
    <dgm:cxn modelId="{DEAC3CCA-4800-46DA-B00D-DDF57368FC6A}" type="presParOf" srcId="{59527E1D-5E11-461D-8AFB-0424992E2926}" destId="{F4DE7E90-9715-4946-A257-19EE0639AE1F}" srcOrd="1" destOrd="0" presId="urn:microsoft.com/office/officeart/2005/8/layout/vList5"/>
    <dgm:cxn modelId="{836557E6-2895-471C-9341-232D8632A923}" type="presParOf" srcId="{A6070C2C-BBC7-4492-9F01-0E4063C10A19}" destId="{908E51DB-3B3B-4824-98AA-89B202D94413}" srcOrd="1" destOrd="0" presId="urn:microsoft.com/office/officeart/2005/8/layout/vList5"/>
    <dgm:cxn modelId="{F119088B-B7E0-43EB-946E-9F3070334B6A}" type="presParOf" srcId="{A6070C2C-BBC7-4492-9F01-0E4063C10A19}" destId="{B70C94A8-4F86-47CB-9A84-0773C1A4B654}" srcOrd="2" destOrd="0" presId="urn:microsoft.com/office/officeart/2005/8/layout/vList5"/>
    <dgm:cxn modelId="{C977FBD1-071D-474E-B9CE-6F8B4827528C}" type="presParOf" srcId="{B70C94A8-4F86-47CB-9A84-0773C1A4B654}" destId="{ACD428FA-EFC7-41D4-9BBC-1902016F0925}" srcOrd="0" destOrd="0" presId="urn:microsoft.com/office/officeart/2005/8/layout/vList5"/>
    <dgm:cxn modelId="{EA6BDF1A-F726-4B4A-B2A2-C5C968593DDE}" type="presParOf" srcId="{B70C94A8-4F86-47CB-9A84-0773C1A4B654}" destId="{3C2B292A-8FC4-4339-9931-CA08C82E68DB}" srcOrd="1" destOrd="0" presId="urn:microsoft.com/office/officeart/2005/8/layout/vList5"/>
    <dgm:cxn modelId="{FB838641-55C1-47EC-941F-1C42DD1018C2}" type="presParOf" srcId="{A6070C2C-BBC7-4492-9F01-0E4063C10A19}" destId="{9B41D43E-59B2-42F4-AFED-03413E83105E}" srcOrd="3" destOrd="0" presId="urn:microsoft.com/office/officeart/2005/8/layout/vList5"/>
    <dgm:cxn modelId="{B335564C-6DBD-4666-9466-A8843C01AFEA}" type="presParOf" srcId="{A6070C2C-BBC7-4492-9F01-0E4063C10A19}" destId="{D40EB4BE-117C-4E15-9206-3333DC29BD6C}" srcOrd="4" destOrd="0" presId="urn:microsoft.com/office/officeart/2005/8/layout/vList5"/>
    <dgm:cxn modelId="{351EC2AF-0C87-4A2B-9C67-A6F49224F024}" type="presParOf" srcId="{D40EB4BE-117C-4E15-9206-3333DC29BD6C}" destId="{0AAC4C53-782D-4CD4-8801-46BAA287BA06}" srcOrd="0" destOrd="0" presId="urn:microsoft.com/office/officeart/2005/8/layout/vList5"/>
    <dgm:cxn modelId="{BA1CF741-3691-48A1-A14A-400A470A49BC}" type="presParOf" srcId="{D40EB4BE-117C-4E15-9206-3333DC29BD6C}" destId="{254BED3E-2F0F-4505-AEC3-3DF6AFF8C65C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445DC76-01B8-4631-8A37-346191C3A2AF}" type="doc">
      <dgm:prSet loTypeId="urn:microsoft.com/office/officeart/2018/2/layout/IconVerticalSolidList" loCatId="icon" qsTypeId="urn:microsoft.com/office/officeart/2005/8/quickstyle/simple1" qsCatId="simple" csTypeId="urn:microsoft.com/office/officeart/2018/5/colors/Iconchunking_neutralbg_colorful1" csCatId="colorful" phldr="1"/>
      <dgm:spPr/>
      <dgm:t>
        <a:bodyPr/>
        <a:lstStyle/>
        <a:p>
          <a:endParaRPr lang="en-US"/>
        </a:p>
      </dgm:t>
    </dgm:pt>
    <dgm:pt modelId="{D079E6DD-6FD8-4278-95B7-0E9ACC145F51}">
      <dgm:prSet/>
      <dgm:spPr/>
      <dgm:t>
        <a:bodyPr/>
        <a:lstStyle/>
        <a:p>
          <a:r>
            <a:rPr lang="en-US"/>
            <a:t>Consultants </a:t>
          </a:r>
        </a:p>
      </dgm:t>
    </dgm:pt>
    <dgm:pt modelId="{9404461D-B24D-44EA-896A-E2DF0F77C71F}" type="parTrans" cxnId="{768F1D8F-55DB-4D3B-A04F-BA01C22F6BDB}">
      <dgm:prSet/>
      <dgm:spPr/>
      <dgm:t>
        <a:bodyPr/>
        <a:lstStyle/>
        <a:p>
          <a:endParaRPr lang="en-US"/>
        </a:p>
      </dgm:t>
    </dgm:pt>
    <dgm:pt modelId="{CF07FFD2-789F-4E76-8AFE-F512C0A193D4}" type="sibTrans" cxnId="{768F1D8F-55DB-4D3B-A04F-BA01C22F6BDB}">
      <dgm:prSet/>
      <dgm:spPr/>
      <dgm:t>
        <a:bodyPr/>
        <a:lstStyle/>
        <a:p>
          <a:endParaRPr lang="en-US"/>
        </a:p>
      </dgm:t>
    </dgm:pt>
    <dgm:pt modelId="{C54E2AE8-8AE4-4B3B-B69C-BEFDA6479B04}">
      <dgm:prSet/>
      <dgm:spPr/>
      <dgm:t>
        <a:bodyPr/>
        <a:lstStyle/>
        <a:p>
          <a:r>
            <a:rPr lang="en-US"/>
            <a:t>Jennifer Brown Consulting</a:t>
          </a:r>
        </a:p>
      </dgm:t>
    </dgm:pt>
    <dgm:pt modelId="{1F63E89B-8E64-40AD-AAE5-AA4C0A4B42B2}" type="parTrans" cxnId="{1338EF54-27DC-47F7-9645-6B3B527DD68E}">
      <dgm:prSet/>
      <dgm:spPr/>
      <dgm:t>
        <a:bodyPr/>
        <a:lstStyle/>
        <a:p>
          <a:endParaRPr lang="en-US"/>
        </a:p>
      </dgm:t>
    </dgm:pt>
    <dgm:pt modelId="{540B3EBC-3BB0-4930-B53D-63275ECF69CC}" type="sibTrans" cxnId="{1338EF54-27DC-47F7-9645-6B3B527DD68E}">
      <dgm:prSet/>
      <dgm:spPr/>
      <dgm:t>
        <a:bodyPr/>
        <a:lstStyle/>
        <a:p>
          <a:endParaRPr lang="en-US"/>
        </a:p>
      </dgm:t>
    </dgm:pt>
    <dgm:pt modelId="{E9795370-08D2-4B6C-BFA9-7DE05170C810}">
      <dgm:prSet/>
      <dgm:spPr/>
      <dgm:t>
        <a:bodyPr/>
        <a:lstStyle/>
        <a:p>
          <a:r>
            <a:rPr lang="en-US"/>
            <a:t>The Winters Group</a:t>
          </a:r>
        </a:p>
      </dgm:t>
    </dgm:pt>
    <dgm:pt modelId="{C2389E45-A9FE-4336-9F72-7B51AF263790}" type="parTrans" cxnId="{07343EF5-C43A-4A47-957B-96364511E709}">
      <dgm:prSet/>
      <dgm:spPr/>
      <dgm:t>
        <a:bodyPr/>
        <a:lstStyle/>
        <a:p>
          <a:endParaRPr lang="en-US"/>
        </a:p>
      </dgm:t>
    </dgm:pt>
    <dgm:pt modelId="{E5FE8D76-EAB3-400A-91D3-6D32FC15AB20}" type="sibTrans" cxnId="{07343EF5-C43A-4A47-957B-96364511E709}">
      <dgm:prSet/>
      <dgm:spPr/>
      <dgm:t>
        <a:bodyPr/>
        <a:lstStyle/>
        <a:p>
          <a:endParaRPr lang="en-US"/>
        </a:p>
      </dgm:t>
    </dgm:pt>
    <dgm:pt modelId="{2C9D6AE3-6CE3-4BEF-8500-1580D2C60011}">
      <dgm:prSet/>
      <dgm:spPr/>
      <dgm:t>
        <a:bodyPr/>
        <a:lstStyle/>
        <a:p>
          <a:r>
            <a:rPr lang="en-US"/>
            <a:t>Employee-led seminars</a:t>
          </a:r>
        </a:p>
      </dgm:t>
    </dgm:pt>
    <dgm:pt modelId="{0BFABF7A-B508-49BB-8FAD-DCBDA8087F08}" type="parTrans" cxnId="{6CE528D1-1289-48E6-9F02-DE0E548CC67F}">
      <dgm:prSet/>
      <dgm:spPr/>
      <dgm:t>
        <a:bodyPr/>
        <a:lstStyle/>
        <a:p>
          <a:endParaRPr lang="en-US"/>
        </a:p>
      </dgm:t>
    </dgm:pt>
    <dgm:pt modelId="{86D2FD85-D635-4ABA-851E-D562D39FC8CD}" type="sibTrans" cxnId="{6CE528D1-1289-48E6-9F02-DE0E548CC67F}">
      <dgm:prSet/>
      <dgm:spPr/>
      <dgm:t>
        <a:bodyPr/>
        <a:lstStyle/>
        <a:p>
          <a:endParaRPr lang="en-US"/>
        </a:p>
      </dgm:t>
    </dgm:pt>
    <dgm:pt modelId="{646A61D0-037C-40D0-BBC0-BCA4D7F53A0A}">
      <dgm:prSet/>
      <dgm:spPr/>
      <dgm:t>
        <a:bodyPr/>
        <a:lstStyle/>
        <a:p>
          <a:r>
            <a:rPr lang="en-US"/>
            <a:t>Upper Management Strategy</a:t>
          </a:r>
        </a:p>
      </dgm:t>
    </dgm:pt>
    <dgm:pt modelId="{1CD5A2E0-B8FC-459C-A832-8B7DA3699C2C}" type="parTrans" cxnId="{357C3778-E930-4166-BB78-DB06734AC138}">
      <dgm:prSet/>
      <dgm:spPr/>
      <dgm:t>
        <a:bodyPr/>
        <a:lstStyle/>
        <a:p>
          <a:endParaRPr lang="en-US"/>
        </a:p>
      </dgm:t>
    </dgm:pt>
    <dgm:pt modelId="{5A24EFF5-3F2B-4318-B5F6-E2452CF90019}" type="sibTrans" cxnId="{357C3778-E930-4166-BB78-DB06734AC138}">
      <dgm:prSet/>
      <dgm:spPr/>
      <dgm:t>
        <a:bodyPr/>
        <a:lstStyle/>
        <a:p>
          <a:endParaRPr lang="en-US"/>
        </a:p>
      </dgm:t>
    </dgm:pt>
    <dgm:pt modelId="{D4139AF9-3103-4694-BDA5-6C6C93B75AEF}" type="pres">
      <dgm:prSet presAssocID="{E445DC76-01B8-4631-8A37-346191C3A2AF}" presName="root" presStyleCnt="0">
        <dgm:presLayoutVars>
          <dgm:dir/>
          <dgm:resizeHandles val="exact"/>
        </dgm:presLayoutVars>
      </dgm:prSet>
      <dgm:spPr/>
    </dgm:pt>
    <dgm:pt modelId="{786806FA-3109-4FCD-B89C-3A46BBF3B8D6}" type="pres">
      <dgm:prSet presAssocID="{D079E6DD-6FD8-4278-95B7-0E9ACC145F51}" presName="compNode" presStyleCnt="0"/>
      <dgm:spPr/>
    </dgm:pt>
    <dgm:pt modelId="{78D507CB-1AF4-4C2F-BD91-4DD6B8384AD3}" type="pres">
      <dgm:prSet presAssocID="{D079E6DD-6FD8-4278-95B7-0E9ACC145F51}" presName="bgRect" presStyleLbl="bgShp" presStyleIdx="0" presStyleCnt="3"/>
      <dgm:spPr/>
    </dgm:pt>
    <dgm:pt modelId="{C1E8CF98-40B1-4E8D-A702-317B2476B135}" type="pres">
      <dgm:prSet presAssocID="{D079E6DD-6FD8-4278-95B7-0E9ACC145F51}" presName="iconRect" presStyleLbl="node1" presStyleIdx="0" presStyleCnt="3"/>
      <dgm:spPr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Fir tree"/>
        </a:ext>
      </dgm:extLst>
    </dgm:pt>
    <dgm:pt modelId="{B753D4A2-1C66-4E60-9232-C6A110DBC1A6}" type="pres">
      <dgm:prSet presAssocID="{D079E6DD-6FD8-4278-95B7-0E9ACC145F51}" presName="spaceRect" presStyleCnt="0"/>
      <dgm:spPr/>
    </dgm:pt>
    <dgm:pt modelId="{94827B4A-8596-47F6-B00F-7E5E0A015AFD}" type="pres">
      <dgm:prSet presAssocID="{D079E6DD-6FD8-4278-95B7-0E9ACC145F51}" presName="parTx" presStyleLbl="revTx" presStyleIdx="0" presStyleCnt="4">
        <dgm:presLayoutVars>
          <dgm:chMax val="0"/>
          <dgm:chPref val="0"/>
        </dgm:presLayoutVars>
      </dgm:prSet>
      <dgm:spPr/>
    </dgm:pt>
    <dgm:pt modelId="{6D8280D2-B070-43B2-BA31-160C3DC1EEED}" type="pres">
      <dgm:prSet presAssocID="{D079E6DD-6FD8-4278-95B7-0E9ACC145F51}" presName="desTx" presStyleLbl="revTx" presStyleIdx="1" presStyleCnt="4">
        <dgm:presLayoutVars/>
      </dgm:prSet>
      <dgm:spPr/>
    </dgm:pt>
    <dgm:pt modelId="{5ECF0147-3B6F-40FD-8686-BC8F9FCA8F45}" type="pres">
      <dgm:prSet presAssocID="{CF07FFD2-789F-4E76-8AFE-F512C0A193D4}" presName="sibTrans" presStyleCnt="0"/>
      <dgm:spPr/>
    </dgm:pt>
    <dgm:pt modelId="{D23FB822-723D-47AC-A0CD-4BBADBFC244E}" type="pres">
      <dgm:prSet presAssocID="{2C9D6AE3-6CE3-4BEF-8500-1580D2C60011}" presName="compNode" presStyleCnt="0"/>
      <dgm:spPr/>
    </dgm:pt>
    <dgm:pt modelId="{5E352461-5928-4F67-BF47-76948CD751AA}" type="pres">
      <dgm:prSet presAssocID="{2C9D6AE3-6CE3-4BEF-8500-1580D2C60011}" presName="bgRect" presStyleLbl="bgShp" presStyleIdx="1" presStyleCnt="3"/>
      <dgm:spPr/>
    </dgm:pt>
    <dgm:pt modelId="{DA190F62-D592-4110-B15D-4B268AE356E8}" type="pres">
      <dgm:prSet presAssocID="{2C9D6AE3-6CE3-4BEF-8500-1580D2C60011}" presName="iconRect" presStyleLbl="node1" presStyleIdx="1" presStyleCnt="3"/>
      <dgm:spPr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Teacher"/>
        </a:ext>
      </dgm:extLst>
    </dgm:pt>
    <dgm:pt modelId="{596430FA-1DE4-4FE3-9BA8-1BA13DF50F54}" type="pres">
      <dgm:prSet presAssocID="{2C9D6AE3-6CE3-4BEF-8500-1580D2C60011}" presName="spaceRect" presStyleCnt="0"/>
      <dgm:spPr/>
    </dgm:pt>
    <dgm:pt modelId="{683B6F3A-C725-4CE3-BE3F-1FF1F68802E4}" type="pres">
      <dgm:prSet presAssocID="{2C9D6AE3-6CE3-4BEF-8500-1580D2C60011}" presName="parTx" presStyleLbl="revTx" presStyleIdx="2" presStyleCnt="4">
        <dgm:presLayoutVars>
          <dgm:chMax val="0"/>
          <dgm:chPref val="0"/>
        </dgm:presLayoutVars>
      </dgm:prSet>
      <dgm:spPr/>
    </dgm:pt>
    <dgm:pt modelId="{EF296F65-3171-4580-9736-5C3DA9D0952A}" type="pres">
      <dgm:prSet presAssocID="{86D2FD85-D635-4ABA-851E-D562D39FC8CD}" presName="sibTrans" presStyleCnt="0"/>
      <dgm:spPr/>
    </dgm:pt>
    <dgm:pt modelId="{3BB4918A-C76F-45B3-977E-F96042A40A37}" type="pres">
      <dgm:prSet presAssocID="{646A61D0-037C-40D0-BBC0-BCA4D7F53A0A}" presName="compNode" presStyleCnt="0"/>
      <dgm:spPr/>
    </dgm:pt>
    <dgm:pt modelId="{27E32C65-68FB-42C6-A9CA-EB7083418835}" type="pres">
      <dgm:prSet presAssocID="{646A61D0-037C-40D0-BBC0-BCA4D7F53A0A}" presName="bgRect" presStyleLbl="bgShp" presStyleIdx="2" presStyleCnt="3"/>
      <dgm:spPr/>
    </dgm:pt>
    <dgm:pt modelId="{55D4FF81-7409-4E50-930A-AADC1368D0E9}" type="pres">
      <dgm:prSet presAssocID="{646A61D0-037C-40D0-BBC0-BCA4D7F53A0A}" presName="iconRect" presStyleLbl="node1" presStyleIdx="2" presStyleCnt="3"/>
      <dgm:spPr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>
          <a:noFill/>
        </a:ln>
      </dgm:spPr>
      <dgm:extLst>
        <a:ext uri="{E40237B7-FDA0-4F09-8148-C483321AD2D9}">
          <dgm14:cNvPr xmlns:dgm14="http://schemas.microsoft.com/office/drawing/2010/diagram" id="0" name="" descr="Bullseye"/>
        </a:ext>
      </dgm:extLst>
    </dgm:pt>
    <dgm:pt modelId="{4ED8487F-787F-42E8-BE5A-0C85A6226A93}" type="pres">
      <dgm:prSet presAssocID="{646A61D0-037C-40D0-BBC0-BCA4D7F53A0A}" presName="spaceRect" presStyleCnt="0"/>
      <dgm:spPr/>
    </dgm:pt>
    <dgm:pt modelId="{8C98DFA3-54E8-4A36-91AB-358C22606E6B}" type="pres">
      <dgm:prSet presAssocID="{646A61D0-037C-40D0-BBC0-BCA4D7F53A0A}" presName="parTx" presStyleLbl="revTx" presStyleIdx="3" presStyleCnt="4">
        <dgm:presLayoutVars>
          <dgm:chMax val="0"/>
          <dgm:chPref val="0"/>
        </dgm:presLayoutVars>
      </dgm:prSet>
      <dgm:spPr/>
    </dgm:pt>
  </dgm:ptLst>
  <dgm:cxnLst>
    <dgm:cxn modelId="{3E4E2005-E061-4CE7-9C35-442B1FBBD0E5}" type="presOf" srcId="{D079E6DD-6FD8-4278-95B7-0E9ACC145F51}" destId="{94827B4A-8596-47F6-B00F-7E5E0A015AFD}" srcOrd="0" destOrd="0" presId="urn:microsoft.com/office/officeart/2018/2/layout/IconVerticalSolidList"/>
    <dgm:cxn modelId="{1338EF54-27DC-47F7-9645-6B3B527DD68E}" srcId="{D079E6DD-6FD8-4278-95B7-0E9ACC145F51}" destId="{C54E2AE8-8AE4-4B3B-B69C-BEFDA6479B04}" srcOrd="0" destOrd="0" parTransId="{1F63E89B-8E64-40AD-AAE5-AA4C0A4B42B2}" sibTransId="{540B3EBC-3BB0-4930-B53D-63275ECF69CC}"/>
    <dgm:cxn modelId="{357C3778-E930-4166-BB78-DB06734AC138}" srcId="{E445DC76-01B8-4631-8A37-346191C3A2AF}" destId="{646A61D0-037C-40D0-BBC0-BCA4D7F53A0A}" srcOrd="2" destOrd="0" parTransId="{1CD5A2E0-B8FC-459C-A832-8B7DA3699C2C}" sibTransId="{5A24EFF5-3F2B-4318-B5F6-E2452CF90019}"/>
    <dgm:cxn modelId="{61A4DD7F-2D27-491C-9FB9-6012C91AB03E}" type="presOf" srcId="{E445DC76-01B8-4631-8A37-346191C3A2AF}" destId="{D4139AF9-3103-4694-BDA5-6C6C93B75AEF}" srcOrd="0" destOrd="0" presId="urn:microsoft.com/office/officeart/2018/2/layout/IconVerticalSolidList"/>
    <dgm:cxn modelId="{768F1D8F-55DB-4D3B-A04F-BA01C22F6BDB}" srcId="{E445DC76-01B8-4631-8A37-346191C3A2AF}" destId="{D079E6DD-6FD8-4278-95B7-0E9ACC145F51}" srcOrd="0" destOrd="0" parTransId="{9404461D-B24D-44EA-896A-E2DF0F77C71F}" sibTransId="{CF07FFD2-789F-4E76-8AFE-F512C0A193D4}"/>
    <dgm:cxn modelId="{06AE4FA4-4A94-452C-823C-F2FC03860CEF}" type="presOf" srcId="{2C9D6AE3-6CE3-4BEF-8500-1580D2C60011}" destId="{683B6F3A-C725-4CE3-BE3F-1FF1F68802E4}" srcOrd="0" destOrd="0" presId="urn:microsoft.com/office/officeart/2018/2/layout/IconVerticalSolidList"/>
    <dgm:cxn modelId="{F7C5EBB2-4E08-4E32-AA91-2D50F400C6C4}" type="presOf" srcId="{C54E2AE8-8AE4-4B3B-B69C-BEFDA6479B04}" destId="{6D8280D2-B070-43B2-BA31-160C3DC1EEED}" srcOrd="0" destOrd="0" presId="urn:microsoft.com/office/officeart/2018/2/layout/IconVerticalSolidList"/>
    <dgm:cxn modelId="{29F06BC4-1624-4D73-B7FA-52E5DE5F877E}" type="presOf" srcId="{646A61D0-037C-40D0-BBC0-BCA4D7F53A0A}" destId="{8C98DFA3-54E8-4A36-91AB-358C22606E6B}" srcOrd="0" destOrd="0" presId="urn:microsoft.com/office/officeart/2018/2/layout/IconVerticalSolidList"/>
    <dgm:cxn modelId="{6CE528D1-1289-48E6-9F02-DE0E548CC67F}" srcId="{E445DC76-01B8-4631-8A37-346191C3A2AF}" destId="{2C9D6AE3-6CE3-4BEF-8500-1580D2C60011}" srcOrd="1" destOrd="0" parTransId="{0BFABF7A-B508-49BB-8FAD-DCBDA8087F08}" sibTransId="{86D2FD85-D635-4ABA-851E-D562D39FC8CD}"/>
    <dgm:cxn modelId="{6E3BB2E7-3AE8-40B2-AAB0-2EAA6A416E5C}" type="presOf" srcId="{E9795370-08D2-4B6C-BFA9-7DE05170C810}" destId="{6D8280D2-B070-43B2-BA31-160C3DC1EEED}" srcOrd="0" destOrd="1" presId="urn:microsoft.com/office/officeart/2018/2/layout/IconVerticalSolidList"/>
    <dgm:cxn modelId="{07343EF5-C43A-4A47-957B-96364511E709}" srcId="{D079E6DD-6FD8-4278-95B7-0E9ACC145F51}" destId="{E9795370-08D2-4B6C-BFA9-7DE05170C810}" srcOrd="1" destOrd="0" parTransId="{C2389E45-A9FE-4336-9F72-7B51AF263790}" sibTransId="{E5FE8D76-EAB3-400A-91D3-6D32FC15AB20}"/>
    <dgm:cxn modelId="{A1F0494C-E51A-496B-880E-F9D4B15A8DDC}" type="presParOf" srcId="{D4139AF9-3103-4694-BDA5-6C6C93B75AEF}" destId="{786806FA-3109-4FCD-B89C-3A46BBF3B8D6}" srcOrd="0" destOrd="0" presId="urn:microsoft.com/office/officeart/2018/2/layout/IconVerticalSolidList"/>
    <dgm:cxn modelId="{8ABC194D-2984-42A9-A982-D5FDD01B3992}" type="presParOf" srcId="{786806FA-3109-4FCD-B89C-3A46BBF3B8D6}" destId="{78D507CB-1AF4-4C2F-BD91-4DD6B8384AD3}" srcOrd="0" destOrd="0" presId="urn:microsoft.com/office/officeart/2018/2/layout/IconVerticalSolidList"/>
    <dgm:cxn modelId="{C49E4228-E56D-4258-B0B1-F7C856F4613F}" type="presParOf" srcId="{786806FA-3109-4FCD-B89C-3A46BBF3B8D6}" destId="{C1E8CF98-40B1-4E8D-A702-317B2476B135}" srcOrd="1" destOrd="0" presId="urn:microsoft.com/office/officeart/2018/2/layout/IconVerticalSolidList"/>
    <dgm:cxn modelId="{4251ED53-BCEB-406A-B42F-FEAD525CBB71}" type="presParOf" srcId="{786806FA-3109-4FCD-B89C-3A46BBF3B8D6}" destId="{B753D4A2-1C66-4E60-9232-C6A110DBC1A6}" srcOrd="2" destOrd="0" presId="urn:microsoft.com/office/officeart/2018/2/layout/IconVerticalSolidList"/>
    <dgm:cxn modelId="{108B86F6-112A-486F-94E3-A152EE78930A}" type="presParOf" srcId="{786806FA-3109-4FCD-B89C-3A46BBF3B8D6}" destId="{94827B4A-8596-47F6-B00F-7E5E0A015AFD}" srcOrd="3" destOrd="0" presId="urn:microsoft.com/office/officeart/2018/2/layout/IconVerticalSolidList"/>
    <dgm:cxn modelId="{FF39DE28-F4DF-4D4C-BB69-A080A4B08BF8}" type="presParOf" srcId="{786806FA-3109-4FCD-B89C-3A46BBF3B8D6}" destId="{6D8280D2-B070-43B2-BA31-160C3DC1EEED}" srcOrd="4" destOrd="0" presId="urn:microsoft.com/office/officeart/2018/2/layout/IconVerticalSolidList"/>
    <dgm:cxn modelId="{A650B682-A96E-46E7-9A11-C8136734C250}" type="presParOf" srcId="{D4139AF9-3103-4694-BDA5-6C6C93B75AEF}" destId="{5ECF0147-3B6F-40FD-8686-BC8F9FCA8F45}" srcOrd="1" destOrd="0" presId="urn:microsoft.com/office/officeart/2018/2/layout/IconVerticalSolidList"/>
    <dgm:cxn modelId="{187231C0-598E-49EF-9FC6-77B6DB67BB81}" type="presParOf" srcId="{D4139AF9-3103-4694-BDA5-6C6C93B75AEF}" destId="{D23FB822-723D-47AC-A0CD-4BBADBFC244E}" srcOrd="2" destOrd="0" presId="urn:microsoft.com/office/officeart/2018/2/layout/IconVerticalSolidList"/>
    <dgm:cxn modelId="{13B5F5C7-C5A9-4C85-8914-A011A530367C}" type="presParOf" srcId="{D23FB822-723D-47AC-A0CD-4BBADBFC244E}" destId="{5E352461-5928-4F67-BF47-76948CD751AA}" srcOrd="0" destOrd="0" presId="urn:microsoft.com/office/officeart/2018/2/layout/IconVerticalSolidList"/>
    <dgm:cxn modelId="{6A8F3A67-16B7-4C83-B489-CCC13091623D}" type="presParOf" srcId="{D23FB822-723D-47AC-A0CD-4BBADBFC244E}" destId="{DA190F62-D592-4110-B15D-4B268AE356E8}" srcOrd="1" destOrd="0" presId="urn:microsoft.com/office/officeart/2018/2/layout/IconVerticalSolidList"/>
    <dgm:cxn modelId="{8958A68A-B6E4-4980-AD42-C35A4056B134}" type="presParOf" srcId="{D23FB822-723D-47AC-A0CD-4BBADBFC244E}" destId="{596430FA-1DE4-4FE3-9BA8-1BA13DF50F54}" srcOrd="2" destOrd="0" presId="urn:microsoft.com/office/officeart/2018/2/layout/IconVerticalSolidList"/>
    <dgm:cxn modelId="{D6CBF355-BEE4-44A5-824D-853CBB6E6AB7}" type="presParOf" srcId="{D23FB822-723D-47AC-A0CD-4BBADBFC244E}" destId="{683B6F3A-C725-4CE3-BE3F-1FF1F68802E4}" srcOrd="3" destOrd="0" presId="urn:microsoft.com/office/officeart/2018/2/layout/IconVerticalSolidList"/>
    <dgm:cxn modelId="{151BF6B8-659A-4C0A-8674-AB398E5190B2}" type="presParOf" srcId="{D4139AF9-3103-4694-BDA5-6C6C93B75AEF}" destId="{EF296F65-3171-4580-9736-5C3DA9D0952A}" srcOrd="3" destOrd="0" presId="urn:microsoft.com/office/officeart/2018/2/layout/IconVerticalSolidList"/>
    <dgm:cxn modelId="{19DD3364-765B-4DBB-B2CA-52BC02ABEE75}" type="presParOf" srcId="{D4139AF9-3103-4694-BDA5-6C6C93B75AEF}" destId="{3BB4918A-C76F-45B3-977E-F96042A40A37}" srcOrd="4" destOrd="0" presId="urn:microsoft.com/office/officeart/2018/2/layout/IconVerticalSolidList"/>
    <dgm:cxn modelId="{421F8877-8BC5-41C7-8B82-0EAFEB9AB4CC}" type="presParOf" srcId="{3BB4918A-C76F-45B3-977E-F96042A40A37}" destId="{27E32C65-68FB-42C6-A9CA-EB7083418835}" srcOrd="0" destOrd="0" presId="urn:microsoft.com/office/officeart/2018/2/layout/IconVerticalSolidList"/>
    <dgm:cxn modelId="{009D9E1B-B951-4649-8F36-07EAD88F6935}" type="presParOf" srcId="{3BB4918A-C76F-45B3-977E-F96042A40A37}" destId="{55D4FF81-7409-4E50-930A-AADC1368D0E9}" srcOrd="1" destOrd="0" presId="urn:microsoft.com/office/officeart/2018/2/layout/IconVerticalSolidList"/>
    <dgm:cxn modelId="{BEFEAD26-8DC8-4276-8632-131C626A9636}" type="presParOf" srcId="{3BB4918A-C76F-45B3-977E-F96042A40A37}" destId="{4ED8487F-787F-42E8-BE5A-0C85A6226A93}" srcOrd="2" destOrd="0" presId="urn:microsoft.com/office/officeart/2018/2/layout/IconVerticalSolidList"/>
    <dgm:cxn modelId="{0A0D86B8-D942-48B5-93CA-8470130F3DF3}" type="presParOf" srcId="{3BB4918A-C76F-45B3-977E-F96042A40A37}" destId="{8C98DFA3-54E8-4A36-91AB-358C22606E6B}" srcOrd="3" destOrd="0" presId="urn:microsoft.com/office/officeart/2018/2/layout/IconVerticalSoli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19E0EAE-6C5E-41E1-BF32-92F3F6243AEF}" type="doc">
      <dgm:prSet loTypeId="urn:microsoft.com/office/officeart/2005/8/layout/vList5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0A0E30FF-7956-4C96-971E-5540689BE49D}">
      <dgm:prSet phldr="0"/>
      <dgm:spPr/>
      <dgm:t>
        <a:bodyPr/>
        <a:lstStyle/>
        <a:p>
          <a:pPr rtl="0"/>
          <a:r>
            <a:rPr lang="en-US" b="0" i="0" u="none" strike="noStrike" cap="none" baseline="0" noProof="0">
              <a:solidFill>
                <a:srgbClr val="010000"/>
              </a:solidFill>
              <a:latin typeface="Calibri Light"/>
              <a:cs typeface="Calibri Light"/>
            </a:rPr>
            <a:t>Council-sponsored Webinars</a:t>
          </a:r>
        </a:p>
      </dgm:t>
    </dgm:pt>
    <dgm:pt modelId="{64A870B0-33E6-4FD2-8DD4-DF0818D9AC67}" type="parTrans" cxnId="{D1D3EF55-399F-45AB-9B8C-221CB767D0B2}">
      <dgm:prSet/>
      <dgm:spPr/>
      <dgm:t>
        <a:bodyPr/>
        <a:lstStyle/>
        <a:p>
          <a:endParaRPr lang="en-US"/>
        </a:p>
      </dgm:t>
    </dgm:pt>
    <dgm:pt modelId="{7486424B-8495-441D-8237-1067A070C4E5}" type="sibTrans" cxnId="{D1D3EF55-399F-45AB-9B8C-221CB767D0B2}">
      <dgm:prSet/>
      <dgm:spPr/>
      <dgm:t>
        <a:bodyPr/>
        <a:lstStyle/>
        <a:p>
          <a:endParaRPr lang="en-US"/>
        </a:p>
      </dgm:t>
    </dgm:pt>
    <dgm:pt modelId="{6EBC134E-2580-4536-81A6-D681DA8E12A9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Partner with a black activist or educator (with background in the insurance industry) and give them a platform to speak on</a:t>
          </a:r>
          <a:endParaRPr lang="en-US"/>
        </a:p>
      </dgm:t>
    </dgm:pt>
    <dgm:pt modelId="{346CC70E-7E72-4D17-AA36-440401F7DA62}" type="parTrans" cxnId="{04105B80-932D-4295-B723-4437598BDBD7}">
      <dgm:prSet/>
      <dgm:spPr/>
      <dgm:t>
        <a:bodyPr/>
        <a:lstStyle/>
        <a:p>
          <a:endParaRPr lang="en-US"/>
        </a:p>
      </dgm:t>
    </dgm:pt>
    <dgm:pt modelId="{F253F1A7-1E19-4619-9DD8-AE63ED7D323B}" type="sibTrans" cxnId="{04105B80-932D-4295-B723-4437598BDBD7}">
      <dgm:prSet/>
      <dgm:spPr/>
      <dgm:t>
        <a:bodyPr/>
        <a:lstStyle/>
        <a:p>
          <a:endParaRPr lang="en-US"/>
        </a:p>
      </dgm:t>
    </dgm:pt>
    <dgm:pt modelId="{2E85648E-4A33-44DE-B604-69D64269B713}">
      <dgm:prSet/>
      <dgm:spPr/>
      <dgm:t>
        <a:bodyPr/>
        <a:lstStyle/>
        <a:p>
          <a:pPr rtl="0"/>
          <a:endParaRPr lang="en-US"/>
        </a:p>
      </dgm:t>
    </dgm:pt>
    <dgm:pt modelId="{5A151482-8BBE-4551-911A-4018ED3FF472}" type="parTrans" cxnId="{9046537B-FD1A-428E-ABCF-5166D889251C}">
      <dgm:prSet/>
      <dgm:spPr/>
      <dgm:t>
        <a:bodyPr/>
        <a:lstStyle/>
        <a:p>
          <a:endParaRPr lang="en-US"/>
        </a:p>
      </dgm:t>
    </dgm:pt>
    <dgm:pt modelId="{2C8F8B4E-02C7-43C1-B1AA-E9BE7172C73F}" type="sibTrans" cxnId="{9046537B-FD1A-428E-ABCF-5166D889251C}">
      <dgm:prSet/>
      <dgm:spPr/>
      <dgm:t>
        <a:bodyPr/>
        <a:lstStyle/>
        <a:p>
          <a:endParaRPr lang="en-US"/>
        </a:p>
      </dgm:t>
    </dgm:pt>
    <dgm:pt modelId="{16FC6C3B-5CD2-43FA-B552-C07D8620F256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Social Media </a:t>
          </a:r>
          <a:endParaRPr lang="en-US"/>
        </a:p>
      </dgm:t>
    </dgm:pt>
    <dgm:pt modelId="{8EA9DA2E-FF66-4B07-BEDA-70E791FD5D21}" type="parTrans" cxnId="{83EF9101-E997-45D8-A5A2-93BD5CD5FF30}">
      <dgm:prSet/>
      <dgm:spPr/>
      <dgm:t>
        <a:bodyPr/>
        <a:lstStyle/>
        <a:p>
          <a:endParaRPr lang="en-US"/>
        </a:p>
      </dgm:t>
    </dgm:pt>
    <dgm:pt modelId="{276C671A-725C-47AD-9BC5-F7FDF75E1116}" type="sibTrans" cxnId="{83EF9101-E997-45D8-A5A2-93BD5CD5FF30}">
      <dgm:prSet/>
      <dgm:spPr/>
      <dgm:t>
        <a:bodyPr/>
        <a:lstStyle/>
        <a:p>
          <a:endParaRPr lang="en-US"/>
        </a:p>
      </dgm:t>
    </dgm:pt>
    <dgm:pt modelId="{0CE50AE6-8F65-4FC2-B047-850C4B055391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Highlight black voices by featuring them in videos on social, highlighting their work through retweets and posts etc. </a:t>
          </a:r>
          <a:endParaRPr lang="en-US"/>
        </a:p>
      </dgm:t>
    </dgm:pt>
    <dgm:pt modelId="{28CD810B-CCB5-4007-AAF3-D5982D5AC5C9}" type="parTrans" cxnId="{FE38378D-B534-4A10-9CAE-A9AD090B26A7}">
      <dgm:prSet/>
      <dgm:spPr/>
      <dgm:t>
        <a:bodyPr/>
        <a:lstStyle/>
        <a:p>
          <a:endParaRPr lang="en-US"/>
        </a:p>
      </dgm:t>
    </dgm:pt>
    <dgm:pt modelId="{C11936A8-0DB2-4434-B1CF-072A0DD5D473}" type="sibTrans" cxnId="{FE38378D-B534-4A10-9CAE-A9AD090B26A7}">
      <dgm:prSet/>
      <dgm:spPr/>
      <dgm:t>
        <a:bodyPr/>
        <a:lstStyle/>
        <a:p>
          <a:endParaRPr lang="en-US"/>
        </a:p>
      </dgm:t>
    </dgm:pt>
    <dgm:pt modelId="{4E078D98-0D0B-48E6-B56E-2958165179CB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Encourage Employees to Do the Work</a:t>
          </a:r>
          <a:endParaRPr lang="en-US"/>
        </a:p>
      </dgm:t>
    </dgm:pt>
    <dgm:pt modelId="{61F30BC1-CC90-4320-93FD-F62D464D5C98}" type="parTrans" cxnId="{0F46D927-A317-47AC-B7FC-F35B0FB3C149}">
      <dgm:prSet/>
      <dgm:spPr/>
      <dgm:t>
        <a:bodyPr/>
        <a:lstStyle/>
        <a:p>
          <a:endParaRPr lang="en-US"/>
        </a:p>
      </dgm:t>
    </dgm:pt>
    <dgm:pt modelId="{929D9E24-BC38-4159-ACC9-96CEB92BAF48}" type="sibTrans" cxnId="{0F46D927-A317-47AC-B7FC-F35B0FB3C149}">
      <dgm:prSet/>
      <dgm:spPr/>
      <dgm:t>
        <a:bodyPr/>
        <a:lstStyle/>
        <a:p>
          <a:endParaRPr lang="en-US"/>
        </a:p>
      </dgm:t>
    </dgm:pt>
    <dgm:pt modelId="{1B5202BC-73E5-4166-95EE-5116E6B26C45}">
      <dgm:prSet phldr="0"/>
      <dgm:spPr/>
      <dgm:t>
        <a:bodyPr/>
        <a:lstStyle/>
        <a:p>
          <a:pPr rtl="0"/>
          <a:r>
            <a:rPr lang="en-US">
              <a:latin typeface="Calibri Light" panose="020F0302020204030204"/>
            </a:rPr>
            <a:t>Purchase program subscriptions dedicated to anti-racism for employees to encourage them to do the work. An example: The Great Unlearn</a:t>
          </a:r>
        </a:p>
      </dgm:t>
    </dgm:pt>
    <dgm:pt modelId="{31C3410E-0BA7-4A66-A4CE-5F6E0CBB9E9B}" type="parTrans" cxnId="{00EF6F4D-7C51-41AD-8F3E-42DC07EA5489}">
      <dgm:prSet/>
      <dgm:spPr/>
    </dgm:pt>
    <dgm:pt modelId="{D46A89C7-94BE-431F-8356-7879886AF089}" type="sibTrans" cxnId="{00EF6F4D-7C51-41AD-8F3E-42DC07EA5489}">
      <dgm:prSet/>
      <dgm:spPr/>
    </dgm:pt>
    <dgm:pt modelId="{D8205B56-FB2C-4A06-ADA8-E509F0A30618}">
      <dgm:prSet phldr="0"/>
      <dgm:spPr/>
      <dgm:t>
        <a:bodyPr/>
        <a:lstStyle/>
        <a:p>
          <a:pPr rtl="0"/>
          <a:endParaRPr lang="en-US">
            <a:latin typeface="Calibri Light" panose="020F0302020204030204"/>
          </a:endParaRPr>
        </a:p>
      </dgm:t>
    </dgm:pt>
    <dgm:pt modelId="{31597084-E3B4-4EFB-9076-99652CC6038F}" type="parTrans" cxnId="{73A0B6E3-B155-468E-9FAF-16AF9DF360C3}">
      <dgm:prSet/>
      <dgm:spPr/>
    </dgm:pt>
    <dgm:pt modelId="{F118EC30-98C5-43AF-A246-CEE4EA6FFC50}" type="sibTrans" cxnId="{73A0B6E3-B155-468E-9FAF-16AF9DF360C3}">
      <dgm:prSet/>
      <dgm:spPr/>
    </dgm:pt>
    <dgm:pt modelId="{A6070C2C-BBC7-4492-9F01-0E4063C10A19}" type="pres">
      <dgm:prSet presAssocID="{919E0EAE-6C5E-41E1-BF32-92F3F6243AEF}" presName="Name0" presStyleCnt="0">
        <dgm:presLayoutVars>
          <dgm:dir/>
          <dgm:animLvl val="lvl"/>
          <dgm:resizeHandles val="exact"/>
        </dgm:presLayoutVars>
      </dgm:prSet>
      <dgm:spPr/>
    </dgm:pt>
    <dgm:pt modelId="{59527E1D-5E11-461D-8AFB-0424992E2926}" type="pres">
      <dgm:prSet presAssocID="{0A0E30FF-7956-4C96-971E-5540689BE49D}" presName="linNode" presStyleCnt="0"/>
      <dgm:spPr/>
    </dgm:pt>
    <dgm:pt modelId="{DDEC5C52-EF12-4793-B8AF-AE9C2917E26D}" type="pres">
      <dgm:prSet presAssocID="{0A0E30FF-7956-4C96-971E-5540689BE49D}" presName="parentText" presStyleLbl="node1" presStyleIdx="0" presStyleCnt="3">
        <dgm:presLayoutVars>
          <dgm:chMax val="1"/>
          <dgm:bulletEnabled val="1"/>
        </dgm:presLayoutVars>
      </dgm:prSet>
      <dgm:spPr/>
    </dgm:pt>
    <dgm:pt modelId="{F4DE7E90-9715-4946-A257-19EE0639AE1F}" type="pres">
      <dgm:prSet presAssocID="{0A0E30FF-7956-4C96-971E-5540689BE49D}" presName="descendantText" presStyleLbl="alignAccFollowNode1" presStyleIdx="0" presStyleCnt="3">
        <dgm:presLayoutVars>
          <dgm:bulletEnabled val="1"/>
        </dgm:presLayoutVars>
      </dgm:prSet>
      <dgm:spPr/>
    </dgm:pt>
    <dgm:pt modelId="{908E51DB-3B3B-4824-98AA-89B202D94413}" type="pres">
      <dgm:prSet presAssocID="{7486424B-8495-441D-8237-1067A070C4E5}" presName="sp" presStyleCnt="0"/>
      <dgm:spPr/>
    </dgm:pt>
    <dgm:pt modelId="{B70C94A8-4F86-47CB-9A84-0773C1A4B654}" type="pres">
      <dgm:prSet presAssocID="{16FC6C3B-5CD2-43FA-B552-C07D8620F256}" presName="linNode" presStyleCnt="0"/>
      <dgm:spPr/>
    </dgm:pt>
    <dgm:pt modelId="{ACD428FA-EFC7-41D4-9BBC-1902016F0925}" type="pres">
      <dgm:prSet presAssocID="{16FC6C3B-5CD2-43FA-B552-C07D8620F256}" presName="parentText" presStyleLbl="node1" presStyleIdx="1" presStyleCnt="3">
        <dgm:presLayoutVars>
          <dgm:chMax val="1"/>
          <dgm:bulletEnabled val="1"/>
        </dgm:presLayoutVars>
      </dgm:prSet>
      <dgm:spPr/>
    </dgm:pt>
    <dgm:pt modelId="{3C2B292A-8FC4-4339-9931-CA08C82E68DB}" type="pres">
      <dgm:prSet presAssocID="{16FC6C3B-5CD2-43FA-B552-C07D8620F256}" presName="descendantText" presStyleLbl="alignAccFollowNode1" presStyleIdx="1" presStyleCnt="3">
        <dgm:presLayoutVars>
          <dgm:bulletEnabled val="1"/>
        </dgm:presLayoutVars>
      </dgm:prSet>
      <dgm:spPr/>
    </dgm:pt>
    <dgm:pt modelId="{9B41D43E-59B2-42F4-AFED-03413E83105E}" type="pres">
      <dgm:prSet presAssocID="{276C671A-725C-47AD-9BC5-F7FDF75E1116}" presName="sp" presStyleCnt="0"/>
      <dgm:spPr/>
    </dgm:pt>
    <dgm:pt modelId="{0AD36467-422A-4925-ABB3-5D481ADF0D78}" type="pres">
      <dgm:prSet presAssocID="{4E078D98-0D0B-48E6-B56E-2958165179CB}" presName="linNode" presStyleCnt="0"/>
      <dgm:spPr/>
    </dgm:pt>
    <dgm:pt modelId="{EA079602-B63A-4C17-91B1-392ABA5713DC}" type="pres">
      <dgm:prSet presAssocID="{4E078D98-0D0B-48E6-B56E-2958165179CB}" presName="parentText" presStyleLbl="node1" presStyleIdx="2" presStyleCnt="3">
        <dgm:presLayoutVars>
          <dgm:chMax val="1"/>
          <dgm:bulletEnabled val="1"/>
        </dgm:presLayoutVars>
      </dgm:prSet>
      <dgm:spPr/>
    </dgm:pt>
    <dgm:pt modelId="{DAA6E652-81DD-43A9-95D0-1EB98B466C45}" type="pres">
      <dgm:prSet presAssocID="{4E078D98-0D0B-48E6-B56E-2958165179CB}" presName="descendantText" presStyleLbl="alignAccFollowNode1" presStyleIdx="2" presStyleCnt="3">
        <dgm:presLayoutVars>
          <dgm:bulletEnabled val="1"/>
        </dgm:presLayoutVars>
      </dgm:prSet>
      <dgm:spPr/>
    </dgm:pt>
  </dgm:ptLst>
  <dgm:cxnLst>
    <dgm:cxn modelId="{83EF9101-E997-45D8-A5A2-93BD5CD5FF30}" srcId="{919E0EAE-6C5E-41E1-BF32-92F3F6243AEF}" destId="{16FC6C3B-5CD2-43FA-B552-C07D8620F256}" srcOrd="1" destOrd="0" parTransId="{8EA9DA2E-FF66-4B07-BEDA-70E791FD5D21}" sibTransId="{276C671A-725C-47AD-9BC5-F7FDF75E1116}"/>
    <dgm:cxn modelId="{C4956707-83EB-4508-B7F0-FE1B0C8373EB}" type="presOf" srcId="{0A0E30FF-7956-4C96-971E-5540689BE49D}" destId="{DDEC5C52-EF12-4793-B8AF-AE9C2917E26D}" srcOrd="0" destOrd="0" presId="urn:microsoft.com/office/officeart/2005/8/layout/vList5"/>
    <dgm:cxn modelId="{0F46D927-A317-47AC-B7FC-F35B0FB3C149}" srcId="{919E0EAE-6C5E-41E1-BF32-92F3F6243AEF}" destId="{4E078D98-0D0B-48E6-B56E-2958165179CB}" srcOrd="2" destOrd="0" parTransId="{61F30BC1-CC90-4320-93FD-F62D464D5C98}" sibTransId="{929D9E24-BC38-4159-ACC9-96CEB92BAF48}"/>
    <dgm:cxn modelId="{00EF6F4D-7C51-41AD-8F3E-42DC07EA5489}" srcId="{4E078D98-0D0B-48E6-B56E-2958165179CB}" destId="{1B5202BC-73E5-4166-95EE-5116E6B26C45}" srcOrd="0" destOrd="0" parTransId="{31C3410E-0BA7-4A66-A4CE-5F6E0CBB9E9B}" sibTransId="{D46A89C7-94BE-431F-8356-7879886AF089}"/>
    <dgm:cxn modelId="{A1AD716E-9A99-44C8-9940-BD0A912D27CD}" type="presOf" srcId="{0CE50AE6-8F65-4FC2-B047-850C4B055391}" destId="{3C2B292A-8FC4-4339-9931-CA08C82E68DB}" srcOrd="0" destOrd="0" presId="urn:microsoft.com/office/officeart/2005/8/layout/vList5"/>
    <dgm:cxn modelId="{9721DB72-5C1B-4F4A-98F8-577055AE1B7F}" type="presOf" srcId="{D8205B56-FB2C-4A06-ADA8-E509F0A30618}" destId="{DAA6E652-81DD-43A9-95D0-1EB98B466C45}" srcOrd="0" destOrd="1" presId="urn:microsoft.com/office/officeart/2005/8/layout/vList5"/>
    <dgm:cxn modelId="{D1D3EF55-399F-45AB-9B8C-221CB767D0B2}" srcId="{919E0EAE-6C5E-41E1-BF32-92F3F6243AEF}" destId="{0A0E30FF-7956-4C96-971E-5540689BE49D}" srcOrd="0" destOrd="0" parTransId="{64A870B0-33E6-4FD2-8DD4-DF0818D9AC67}" sibTransId="{7486424B-8495-441D-8237-1067A070C4E5}"/>
    <dgm:cxn modelId="{9046537B-FD1A-428E-ABCF-5166D889251C}" srcId="{6EBC134E-2580-4536-81A6-D681DA8E12A9}" destId="{2E85648E-4A33-44DE-B604-69D64269B713}" srcOrd="0" destOrd="0" parTransId="{5A151482-8BBE-4551-911A-4018ED3FF472}" sibTransId="{2C8F8B4E-02C7-43C1-B1AA-E9BE7172C73F}"/>
    <dgm:cxn modelId="{04105B80-932D-4295-B723-4437598BDBD7}" srcId="{0A0E30FF-7956-4C96-971E-5540689BE49D}" destId="{6EBC134E-2580-4536-81A6-D681DA8E12A9}" srcOrd="0" destOrd="0" parTransId="{346CC70E-7E72-4D17-AA36-440401F7DA62}" sibTransId="{F253F1A7-1E19-4619-9DD8-AE63ED7D323B}"/>
    <dgm:cxn modelId="{CE0FAD86-0926-43F2-B7CF-B10234ADB949}" type="presOf" srcId="{6EBC134E-2580-4536-81A6-D681DA8E12A9}" destId="{F4DE7E90-9715-4946-A257-19EE0639AE1F}" srcOrd="0" destOrd="0" presId="urn:microsoft.com/office/officeart/2005/8/layout/vList5"/>
    <dgm:cxn modelId="{FE38378D-B534-4A10-9CAE-A9AD090B26A7}" srcId="{16FC6C3B-5CD2-43FA-B552-C07D8620F256}" destId="{0CE50AE6-8F65-4FC2-B047-850C4B055391}" srcOrd="0" destOrd="0" parTransId="{28CD810B-CCB5-4007-AAF3-D5982D5AC5C9}" sibTransId="{C11936A8-0DB2-4434-B1CF-072A0DD5D473}"/>
    <dgm:cxn modelId="{1A6305A5-8792-4D75-91BD-19F2BF2B662B}" type="presOf" srcId="{1B5202BC-73E5-4166-95EE-5116E6B26C45}" destId="{DAA6E652-81DD-43A9-95D0-1EB98B466C45}" srcOrd="0" destOrd="0" presId="urn:microsoft.com/office/officeart/2005/8/layout/vList5"/>
    <dgm:cxn modelId="{775793A8-D18A-4CE3-90B6-317B5B9DA6F9}" type="presOf" srcId="{2E85648E-4A33-44DE-B604-69D64269B713}" destId="{F4DE7E90-9715-4946-A257-19EE0639AE1F}" srcOrd="0" destOrd="1" presId="urn:microsoft.com/office/officeart/2005/8/layout/vList5"/>
    <dgm:cxn modelId="{04A513D4-F907-49D2-9496-C7651D17F2EC}" type="presOf" srcId="{4E078D98-0D0B-48E6-B56E-2958165179CB}" destId="{EA079602-B63A-4C17-91B1-392ABA5713DC}" srcOrd="0" destOrd="0" presId="urn:microsoft.com/office/officeart/2005/8/layout/vList5"/>
    <dgm:cxn modelId="{56AC88DA-64CC-436B-8409-C63ACF81BA02}" type="presOf" srcId="{16FC6C3B-5CD2-43FA-B552-C07D8620F256}" destId="{ACD428FA-EFC7-41D4-9BBC-1902016F0925}" srcOrd="0" destOrd="0" presId="urn:microsoft.com/office/officeart/2005/8/layout/vList5"/>
    <dgm:cxn modelId="{2B59F2DE-E16E-4723-B6D7-8A3850DEEBB1}" type="presOf" srcId="{919E0EAE-6C5E-41E1-BF32-92F3F6243AEF}" destId="{A6070C2C-BBC7-4492-9F01-0E4063C10A19}" srcOrd="0" destOrd="0" presId="urn:microsoft.com/office/officeart/2005/8/layout/vList5"/>
    <dgm:cxn modelId="{73A0B6E3-B155-468E-9FAF-16AF9DF360C3}" srcId="{4E078D98-0D0B-48E6-B56E-2958165179CB}" destId="{D8205B56-FB2C-4A06-ADA8-E509F0A30618}" srcOrd="1" destOrd="0" parTransId="{31597084-E3B4-4EFB-9076-99652CC6038F}" sibTransId="{F118EC30-98C5-43AF-A246-CEE4EA6FFC50}"/>
    <dgm:cxn modelId="{BBD7C5FA-C0C4-4341-B1CC-E30FDAE00C49}" type="presParOf" srcId="{A6070C2C-BBC7-4492-9F01-0E4063C10A19}" destId="{59527E1D-5E11-461D-8AFB-0424992E2926}" srcOrd="0" destOrd="0" presId="urn:microsoft.com/office/officeart/2005/8/layout/vList5"/>
    <dgm:cxn modelId="{9F6095A0-9358-4063-BE27-60B6BC02B0E4}" type="presParOf" srcId="{59527E1D-5E11-461D-8AFB-0424992E2926}" destId="{DDEC5C52-EF12-4793-B8AF-AE9C2917E26D}" srcOrd="0" destOrd="0" presId="urn:microsoft.com/office/officeart/2005/8/layout/vList5"/>
    <dgm:cxn modelId="{6ACABE10-7D85-4F37-838F-B04ED4F9E1F4}" type="presParOf" srcId="{59527E1D-5E11-461D-8AFB-0424992E2926}" destId="{F4DE7E90-9715-4946-A257-19EE0639AE1F}" srcOrd="1" destOrd="0" presId="urn:microsoft.com/office/officeart/2005/8/layout/vList5"/>
    <dgm:cxn modelId="{56ACB121-1698-456D-8F52-869B3B187313}" type="presParOf" srcId="{A6070C2C-BBC7-4492-9F01-0E4063C10A19}" destId="{908E51DB-3B3B-4824-98AA-89B202D94413}" srcOrd="1" destOrd="0" presId="urn:microsoft.com/office/officeart/2005/8/layout/vList5"/>
    <dgm:cxn modelId="{3E77B9EC-220D-4439-8C34-220B5EDCF024}" type="presParOf" srcId="{A6070C2C-BBC7-4492-9F01-0E4063C10A19}" destId="{B70C94A8-4F86-47CB-9A84-0773C1A4B654}" srcOrd="2" destOrd="0" presId="urn:microsoft.com/office/officeart/2005/8/layout/vList5"/>
    <dgm:cxn modelId="{97CD935B-52A5-41EA-99C5-4ABB32E2DE92}" type="presParOf" srcId="{B70C94A8-4F86-47CB-9A84-0773C1A4B654}" destId="{ACD428FA-EFC7-41D4-9BBC-1902016F0925}" srcOrd="0" destOrd="0" presId="urn:microsoft.com/office/officeart/2005/8/layout/vList5"/>
    <dgm:cxn modelId="{BCC09A71-853F-4CC6-83D0-BF612FCC1B9F}" type="presParOf" srcId="{B70C94A8-4F86-47CB-9A84-0773C1A4B654}" destId="{3C2B292A-8FC4-4339-9931-CA08C82E68DB}" srcOrd="1" destOrd="0" presId="urn:microsoft.com/office/officeart/2005/8/layout/vList5"/>
    <dgm:cxn modelId="{F122EB52-8AE4-448A-B21E-5145D92864E6}" type="presParOf" srcId="{A6070C2C-BBC7-4492-9F01-0E4063C10A19}" destId="{9B41D43E-59B2-42F4-AFED-03413E83105E}" srcOrd="3" destOrd="0" presId="urn:microsoft.com/office/officeart/2005/8/layout/vList5"/>
    <dgm:cxn modelId="{9416E080-7C9B-4BFF-BD6B-3E40C779EAC6}" type="presParOf" srcId="{A6070C2C-BBC7-4492-9F01-0E4063C10A19}" destId="{0AD36467-422A-4925-ABB3-5D481ADF0D78}" srcOrd="4" destOrd="0" presId="urn:microsoft.com/office/officeart/2005/8/layout/vList5"/>
    <dgm:cxn modelId="{71579D26-B3AF-43F0-BDB6-193C035C0105}" type="presParOf" srcId="{0AD36467-422A-4925-ABB3-5D481ADF0D78}" destId="{EA079602-B63A-4C17-91B1-392ABA5713DC}" srcOrd="0" destOrd="0" presId="urn:microsoft.com/office/officeart/2005/8/layout/vList5"/>
    <dgm:cxn modelId="{12EEF478-F560-42C0-8DE0-B52E4F8718EA}" type="presParOf" srcId="{0AD36467-422A-4925-ABB3-5D481ADF0D78}" destId="{DAA6E652-81DD-43A9-95D0-1EB98B466C45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7E90-9715-4946-A257-19EE0639AE1F}">
      <dsp:nvSpPr>
        <dsp:cNvPr id="0" name=""/>
        <dsp:cNvSpPr/>
      </dsp:nvSpPr>
      <dsp:spPr>
        <a:xfrm rot="5400000">
          <a:off x="3757037" y="-125257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Form partnerships with universities and colleges that have a large minority presence</a:t>
          </a:r>
          <a:r>
            <a:rPr lang="en-US" sz="1500" kern="1200">
              <a:latin typeface="Calibri Light" panose="020F0302020204030204"/>
            </a:rPr>
            <a:t> and HBCs</a:t>
          </a:r>
          <a:endParaRPr lang="en-US" sz="1500" kern="1200"/>
        </a:p>
        <a:p>
          <a:pPr marL="228600" lvl="2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Scholarships </a:t>
          </a:r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Career Fairs</a:t>
          </a:r>
          <a:r>
            <a:rPr lang="en-US" sz="1500" kern="1200">
              <a:latin typeface="Calibri Light" panose="020F0302020204030204"/>
            </a:rPr>
            <a:t> (increase presence) </a:t>
          </a:r>
          <a:endParaRPr lang="en-US" sz="1500" kern="1200"/>
        </a:p>
      </dsp:txBody>
      <dsp:txXfrm rot="-5400000">
        <a:off x="2337435" y="231276"/>
        <a:ext cx="4091187" cy="1187729"/>
      </dsp:txXfrm>
    </dsp:sp>
    <dsp:sp modelId="{DDEC5C52-EF12-4793-B8AF-AE9C2917E26D}">
      <dsp:nvSpPr>
        <dsp:cNvPr id="0" name=""/>
        <dsp:cNvSpPr/>
      </dsp:nvSpPr>
      <dsp:spPr>
        <a:xfrm>
          <a:off x="0" y="2492"/>
          <a:ext cx="2337435" cy="1645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Education </a:t>
          </a:r>
        </a:p>
      </dsp:txBody>
      <dsp:txXfrm>
        <a:off x="80317" y="82809"/>
        <a:ext cx="2176801" cy="1484660"/>
      </dsp:txXfrm>
    </dsp:sp>
    <dsp:sp modelId="{3C2B292A-8FC4-4339-9931-CA08C82E68DB}">
      <dsp:nvSpPr>
        <dsp:cNvPr id="0" name=""/>
        <dsp:cNvSpPr/>
      </dsp:nvSpPr>
      <dsp:spPr>
        <a:xfrm rot="5400000">
          <a:off x="3757037" y="474980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Create a partnership with non-profit organizations such as INROADs which partners with top companies to give diverse, high performing, undergraduate students paid internship opportunities </a:t>
          </a:r>
        </a:p>
      </dsp:txBody>
      <dsp:txXfrm rot="-5400000">
        <a:off x="2337435" y="1958836"/>
        <a:ext cx="4091187" cy="1187729"/>
      </dsp:txXfrm>
    </dsp:sp>
    <dsp:sp modelId="{ACD428FA-EFC7-41D4-9BBC-1902016F0925}">
      <dsp:nvSpPr>
        <dsp:cNvPr id="0" name=""/>
        <dsp:cNvSpPr/>
      </dsp:nvSpPr>
      <dsp:spPr>
        <a:xfrm>
          <a:off x="0" y="1730052"/>
          <a:ext cx="2337435" cy="164529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Internships</a:t>
          </a:r>
        </a:p>
      </dsp:txBody>
      <dsp:txXfrm>
        <a:off x="80317" y="1810369"/>
        <a:ext cx="2176801" cy="1484660"/>
      </dsp:txXfrm>
    </dsp:sp>
    <dsp:sp modelId="{254BED3E-2F0F-4505-AEC3-3DF6AFF8C65C}">
      <dsp:nvSpPr>
        <dsp:cNvPr id="0" name=""/>
        <dsp:cNvSpPr/>
      </dsp:nvSpPr>
      <dsp:spPr>
        <a:xfrm rot="5400000">
          <a:off x="3757037" y="220253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Assess current hiring practices 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Set goals</a:t>
          </a:r>
          <a:r>
            <a:rPr lang="en-US" sz="1500" kern="1200">
              <a:latin typeface="Calibri Light" panose="020F0302020204030204"/>
            </a:rPr>
            <a:t> (I.e. interview a well-rounded diverse group), specifically recruit from HBCs</a:t>
          </a:r>
          <a:endParaRPr lang="en-US" sz="1500" kern="120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/>
            <a:t>Candidate sourcing </a:t>
          </a:r>
        </a:p>
      </dsp:txBody>
      <dsp:txXfrm rot="-5400000">
        <a:off x="2337435" y="3686395"/>
        <a:ext cx="4091187" cy="1187729"/>
      </dsp:txXfrm>
    </dsp:sp>
    <dsp:sp modelId="{0AAC4C53-782D-4CD4-8801-46BAA287BA06}">
      <dsp:nvSpPr>
        <dsp:cNvPr id="0" name=""/>
        <dsp:cNvSpPr/>
      </dsp:nvSpPr>
      <dsp:spPr>
        <a:xfrm>
          <a:off x="0" y="3457612"/>
          <a:ext cx="2337435" cy="164529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/>
            <a:t>Employment</a:t>
          </a:r>
        </a:p>
      </dsp:txBody>
      <dsp:txXfrm>
        <a:off x="80317" y="3537929"/>
        <a:ext cx="2176801" cy="14846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8D507CB-1AF4-4C2F-BD91-4DD6B8384AD3}">
      <dsp:nvSpPr>
        <dsp:cNvPr id="0" name=""/>
        <dsp:cNvSpPr/>
      </dsp:nvSpPr>
      <dsp:spPr>
        <a:xfrm>
          <a:off x="0" y="718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1E8CF98-40B1-4E8D-A702-317B2476B135}">
      <dsp:nvSpPr>
        <dsp:cNvPr id="0" name=""/>
        <dsp:cNvSpPr/>
      </dsp:nvSpPr>
      <dsp:spPr>
        <a:xfrm>
          <a:off x="508544" y="378974"/>
          <a:ext cx="924626" cy="924626"/>
        </a:xfrm>
        <a:prstGeom prst="rect">
          <a:avLst/>
        </a:prstGeom>
        <a:blipFill>
          <a:blip xmlns:r="http://schemas.openxmlformats.org/officeDocument/2006/relationships" r:embed="rId1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2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4827B4A-8596-47F6-B00F-7E5E0A015AFD}">
      <dsp:nvSpPr>
        <dsp:cNvPr id="0" name=""/>
        <dsp:cNvSpPr/>
      </dsp:nvSpPr>
      <dsp:spPr>
        <a:xfrm>
          <a:off x="1941716" y="718"/>
          <a:ext cx="2931121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Consultants </a:t>
          </a:r>
        </a:p>
      </dsp:txBody>
      <dsp:txXfrm>
        <a:off x="1941716" y="718"/>
        <a:ext cx="2931121" cy="1681139"/>
      </dsp:txXfrm>
    </dsp:sp>
    <dsp:sp modelId="{6D8280D2-B070-43B2-BA31-160C3DC1EEED}">
      <dsp:nvSpPr>
        <dsp:cNvPr id="0" name=""/>
        <dsp:cNvSpPr/>
      </dsp:nvSpPr>
      <dsp:spPr>
        <a:xfrm>
          <a:off x="4872838" y="718"/>
          <a:ext cx="1640765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Jennifer Brown Consulting</a:t>
          </a:r>
        </a:p>
        <a:p>
          <a:pPr marL="0" lvl="0" indent="0" algn="l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700" kern="1200"/>
            <a:t>The Winters Group</a:t>
          </a:r>
        </a:p>
      </dsp:txBody>
      <dsp:txXfrm>
        <a:off x="4872838" y="718"/>
        <a:ext cx="1640765" cy="1681139"/>
      </dsp:txXfrm>
    </dsp:sp>
    <dsp:sp modelId="{5E352461-5928-4F67-BF47-76948CD751AA}">
      <dsp:nvSpPr>
        <dsp:cNvPr id="0" name=""/>
        <dsp:cNvSpPr/>
      </dsp:nvSpPr>
      <dsp:spPr>
        <a:xfrm>
          <a:off x="0" y="2102143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190F62-D592-4110-B15D-4B268AE356E8}">
      <dsp:nvSpPr>
        <dsp:cNvPr id="0" name=""/>
        <dsp:cNvSpPr/>
      </dsp:nvSpPr>
      <dsp:spPr>
        <a:xfrm>
          <a:off x="508544" y="2480399"/>
          <a:ext cx="924626" cy="924626"/>
        </a:xfrm>
        <a:prstGeom prst="rect">
          <a:avLst/>
        </a:prstGeom>
        <a:blipFill>
          <a:blip xmlns:r="http://schemas.openxmlformats.org/officeDocument/2006/relationships"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3B6F3A-C725-4CE3-BE3F-1FF1F68802E4}">
      <dsp:nvSpPr>
        <dsp:cNvPr id="0" name=""/>
        <dsp:cNvSpPr/>
      </dsp:nvSpPr>
      <dsp:spPr>
        <a:xfrm>
          <a:off x="1941716" y="2102143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Employee-led seminars</a:t>
          </a:r>
        </a:p>
      </dsp:txBody>
      <dsp:txXfrm>
        <a:off x="1941716" y="2102143"/>
        <a:ext cx="4571887" cy="1681139"/>
      </dsp:txXfrm>
    </dsp:sp>
    <dsp:sp modelId="{27E32C65-68FB-42C6-A9CA-EB7083418835}">
      <dsp:nvSpPr>
        <dsp:cNvPr id="0" name=""/>
        <dsp:cNvSpPr/>
      </dsp:nvSpPr>
      <dsp:spPr>
        <a:xfrm>
          <a:off x="0" y="4203567"/>
          <a:ext cx="6513603" cy="1681139"/>
        </a:xfrm>
        <a:prstGeom prst="roundRect">
          <a:avLst>
            <a:gd name="adj" fmla="val 10000"/>
          </a:avLst>
        </a:prstGeom>
        <a:solidFill>
          <a:schemeClr val="bg1">
            <a:lumMod val="95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55D4FF81-7409-4E50-930A-AADC1368D0E9}">
      <dsp:nvSpPr>
        <dsp:cNvPr id="0" name=""/>
        <dsp:cNvSpPr/>
      </dsp:nvSpPr>
      <dsp:spPr>
        <a:xfrm>
          <a:off x="508544" y="4581824"/>
          <a:ext cx="924626" cy="924626"/>
        </a:xfrm>
        <a:prstGeom prst="rect">
          <a:avLst/>
        </a:prstGeom>
        <a:blipFill>
          <a:blip xmlns:r="http://schemas.openxmlformats.org/officeDocument/2006/relationships"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a:blipFill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C98DFA3-54E8-4A36-91AB-358C22606E6B}">
      <dsp:nvSpPr>
        <dsp:cNvPr id="0" name=""/>
        <dsp:cNvSpPr/>
      </dsp:nvSpPr>
      <dsp:spPr>
        <a:xfrm>
          <a:off x="1941716" y="4203567"/>
          <a:ext cx="4571887" cy="168113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7921" tIns="177921" rIns="177921" bIns="177921" numCol="1" spcCol="1270" anchor="ctr" anchorCtr="0">
          <a:noAutofit/>
        </a:bodyPr>
        <a:lstStyle/>
        <a:p>
          <a:pPr marL="0" lvl="0" indent="0" algn="l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500" kern="1200"/>
            <a:t>Upper Management Strategy</a:t>
          </a:r>
        </a:p>
      </dsp:txBody>
      <dsp:txXfrm>
        <a:off x="1941716" y="4203567"/>
        <a:ext cx="4571887" cy="168113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4DE7E90-9715-4946-A257-19EE0639AE1F}">
      <dsp:nvSpPr>
        <dsp:cNvPr id="0" name=""/>
        <dsp:cNvSpPr/>
      </dsp:nvSpPr>
      <dsp:spPr>
        <a:xfrm rot="5400000">
          <a:off x="3757037" y="-125257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Calibri Light" panose="020F0302020204030204"/>
            </a:rPr>
            <a:t>Partner with a black activist or educator (with background in the insurance industry) and give them a platform to speak on</a:t>
          </a:r>
          <a:endParaRPr lang="en-US" sz="1500" kern="1200"/>
        </a:p>
        <a:p>
          <a:pPr marL="228600" lvl="2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/>
        </a:p>
      </dsp:txBody>
      <dsp:txXfrm rot="-5400000">
        <a:off x="2337435" y="231276"/>
        <a:ext cx="4091187" cy="1187729"/>
      </dsp:txXfrm>
    </dsp:sp>
    <dsp:sp modelId="{DDEC5C52-EF12-4793-B8AF-AE9C2917E26D}">
      <dsp:nvSpPr>
        <dsp:cNvPr id="0" name=""/>
        <dsp:cNvSpPr/>
      </dsp:nvSpPr>
      <dsp:spPr>
        <a:xfrm>
          <a:off x="0" y="2492"/>
          <a:ext cx="2337435" cy="1645294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b="0" i="0" u="none" strike="noStrike" kern="1200" cap="none" baseline="0" noProof="0">
              <a:solidFill>
                <a:srgbClr val="010000"/>
              </a:solidFill>
              <a:latin typeface="Calibri Light"/>
              <a:cs typeface="Calibri Light"/>
            </a:rPr>
            <a:t>Council-sponsored Webinars</a:t>
          </a:r>
        </a:p>
      </dsp:txBody>
      <dsp:txXfrm>
        <a:off x="80317" y="82809"/>
        <a:ext cx="2176801" cy="1484660"/>
      </dsp:txXfrm>
    </dsp:sp>
    <dsp:sp modelId="{3C2B292A-8FC4-4339-9931-CA08C82E68DB}">
      <dsp:nvSpPr>
        <dsp:cNvPr id="0" name=""/>
        <dsp:cNvSpPr/>
      </dsp:nvSpPr>
      <dsp:spPr>
        <a:xfrm rot="5400000">
          <a:off x="3757037" y="47497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424613"/>
            <a:satOff val="-37673"/>
            <a:lumOff val="-3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424613"/>
              <a:satOff val="-37673"/>
              <a:lumOff val="-3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Calibri Light" panose="020F0302020204030204"/>
            </a:rPr>
            <a:t>Highlight black voices by featuring them in videos on social, highlighting their work through retweets and posts etc. </a:t>
          </a:r>
          <a:endParaRPr lang="en-US" sz="1500" kern="1200"/>
        </a:p>
      </dsp:txBody>
      <dsp:txXfrm rot="-5400000">
        <a:off x="2337435" y="1958835"/>
        <a:ext cx="4091187" cy="1187729"/>
      </dsp:txXfrm>
    </dsp:sp>
    <dsp:sp modelId="{ACD428FA-EFC7-41D4-9BBC-1902016F0925}">
      <dsp:nvSpPr>
        <dsp:cNvPr id="0" name=""/>
        <dsp:cNvSpPr/>
      </dsp:nvSpPr>
      <dsp:spPr>
        <a:xfrm>
          <a:off x="0" y="1730052"/>
          <a:ext cx="2337435" cy="1645294"/>
        </a:xfrm>
        <a:prstGeom prst="roundRect">
          <a:avLst/>
        </a:prstGeom>
        <a:solidFill>
          <a:schemeClr val="accent2">
            <a:hueOff val="-727682"/>
            <a:satOff val="-41964"/>
            <a:lumOff val="431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Social Media </a:t>
          </a:r>
          <a:endParaRPr lang="en-US" sz="1800" kern="1200"/>
        </a:p>
      </dsp:txBody>
      <dsp:txXfrm>
        <a:off x="80317" y="1810369"/>
        <a:ext cx="2176801" cy="1484660"/>
      </dsp:txXfrm>
    </dsp:sp>
    <dsp:sp modelId="{DAA6E652-81DD-43A9-95D0-1EB98B466C45}">
      <dsp:nvSpPr>
        <dsp:cNvPr id="0" name=""/>
        <dsp:cNvSpPr/>
      </dsp:nvSpPr>
      <dsp:spPr>
        <a:xfrm rot="5400000">
          <a:off x="3757037" y="2202539"/>
          <a:ext cx="1316235" cy="4155440"/>
        </a:xfrm>
        <a:prstGeom prst="round2SameRect">
          <a:avLst/>
        </a:prstGeom>
        <a:solidFill>
          <a:schemeClr val="accent2">
            <a:tint val="40000"/>
            <a:alpha val="90000"/>
            <a:hueOff val="-849226"/>
            <a:satOff val="-75346"/>
            <a:lumOff val="-769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-849226"/>
              <a:satOff val="-75346"/>
              <a:lumOff val="-769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7150" tIns="28575" rIns="57150" bIns="28575" numCol="1" spcCol="1270" anchor="ctr" anchorCtr="0">
          <a:noAutofit/>
        </a:bodyPr>
        <a:lstStyle/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n-US" sz="1500" kern="1200">
              <a:latin typeface="Calibri Light" panose="020F0302020204030204"/>
            </a:rPr>
            <a:t>Purchase program subscriptions dedicated to anti-racism for employees to encourage them to do the work. An example: The Great Unlearn</a:t>
          </a:r>
        </a:p>
        <a:p>
          <a:pPr marL="114300" lvl="1" indent="-114300" algn="l" defTabSz="66675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en-US" sz="1500" kern="1200">
            <a:latin typeface="Calibri Light" panose="020F0302020204030204"/>
          </a:endParaRPr>
        </a:p>
      </dsp:txBody>
      <dsp:txXfrm rot="-5400000">
        <a:off x="2337435" y="3686395"/>
        <a:ext cx="4091187" cy="1187729"/>
      </dsp:txXfrm>
    </dsp:sp>
    <dsp:sp modelId="{EA079602-B63A-4C17-91B1-392ABA5713DC}">
      <dsp:nvSpPr>
        <dsp:cNvPr id="0" name=""/>
        <dsp:cNvSpPr/>
      </dsp:nvSpPr>
      <dsp:spPr>
        <a:xfrm>
          <a:off x="0" y="3457612"/>
          <a:ext cx="2337435" cy="1645294"/>
        </a:xfrm>
        <a:prstGeom prst="roundRect">
          <a:avLst/>
        </a:prstGeom>
        <a:solidFill>
          <a:schemeClr val="accent2">
            <a:hueOff val="-1455363"/>
            <a:satOff val="-83928"/>
            <a:lumOff val="862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34290" rIns="68580" bIns="34290" numCol="1" spcCol="1270" anchor="ctr" anchorCtr="0">
          <a:noAutofit/>
        </a:bodyPr>
        <a:lstStyle/>
        <a:p>
          <a:pPr marL="0" lvl="0" indent="0" algn="ctr" defTabSz="8001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800" kern="1200">
              <a:latin typeface="Calibri Light" panose="020F0302020204030204"/>
            </a:rPr>
            <a:t>Encourage Employees to Do the Work</a:t>
          </a:r>
          <a:endParaRPr lang="en-US" sz="1800" kern="1200"/>
        </a:p>
      </dsp:txBody>
      <dsp:txXfrm>
        <a:off x="80317" y="3537929"/>
        <a:ext cx="2176801" cy="148466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18/2/layout/IconVerticalSolidList">
  <dgm:title val="Icon Vertical Solid List"/>
  <dgm:desc val="Use to show a series of visuals from top to bottom with Level 1 or Level 1 and Level 2 text grouped in a shape. Works best with icons or small pictures with lengthier descriptions."/>
  <dgm:catLst>
    <dgm:cat type="icon" pri="5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root">
    <dgm:varLst>
      <dgm:dir/>
      <dgm:resizeHandles val="exact"/>
    </dgm:varLst>
    <dgm:choose name="Name0">
      <dgm:if name="Name1" axis="self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hoose name="Name3">
      <dgm:if name="Name4" axis="ch" ptType="node" func="cnt" op="lte" val="3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5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5" axis="ch" ptType="node" func="cnt" op="lte" val="4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22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if name="Name6" axis="ch" ptType="node" func="cnt" op="lte" val="6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9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if>
      <dgm:else name="Name7">
        <dgm:constrLst>
          <dgm:constr type="h" for="ch" forName="compNode" refType="h" fact="0.3"/>
          <dgm:constr type="w" for="ch" forName="compNode" refType="w"/>
          <dgm:constr type="h" for="ch" forName="sibTrans" refType="h" refFor="ch" refForName="compNode" fact="0.25"/>
          <dgm:constr type="primFontSz" for="des" forName="parTx" val="16"/>
          <dgm:constr type="primFontSz" for="des" forName="desTx" refType="primFontSz" refFor="des" refForName="parTx" op="lte" fact="0.75"/>
          <dgm:constr type="h" for="des" forName="compNode" op="equ"/>
          <dgm:constr type="h" for="des" forName="bgRect" op="equ"/>
          <dgm:constr type="h" for="des" forName="iconRect" op="equ"/>
          <dgm:constr type="w" for="des" forName="iconRect" op="equ"/>
          <dgm:constr type="h" for="des" forName="spaceRect" op="equ"/>
          <dgm:constr type="h" for="des" forName="parTx" op="equ"/>
          <dgm:constr type="h" for="des" forName="desTx" op="equ"/>
        </dgm:constrLst>
      </dgm:else>
    </dgm:choose>
    <dgm:ruleLst>
      <dgm:rule type="h" for="ch" forName="compNode" val="0" fact="NaN" max="NaN"/>
    </dgm:ruleLst>
    <dgm:forEach name="Name8" axis="ch" ptType="node">
      <dgm:layoutNode name="compNode">
        <dgm:alg type="composite"/>
        <dgm:shape xmlns:r="http://schemas.openxmlformats.org/officeDocument/2006/relationships" r:blip="">
          <dgm:adjLst/>
        </dgm:shape>
        <dgm:presOf axis="self"/>
        <dgm:choose name="Name9">
          <dgm:if name="Name10" axis="ch" ptType="node" func="cnt" op="gte" val="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w" for="ch" forName="parTx" refType="w" fact="0.45"/>
              <dgm:constr type="h" for="ch" forName="parTx" refType="h"/>
              <dgm:constr type="l" for="ch" forName="parTx" refType="r" refFor="ch" refForName="spaceRect"/>
              <dgm:constr type="t" for="ch" forName="parTx"/>
              <dgm:constr type="h" for="ch" forName="desTx" refType="h"/>
              <dgm:constr type="l" for="ch" forName="desTx" refType="r" refFor="ch" refForName="parTx"/>
              <dgm:constr type="t" for="ch" forName="desTx"/>
            </dgm:constrLst>
          </dgm:if>
          <dgm:else name="Name11">
            <dgm:constrLst>
              <dgm:constr type="w" for="ch" forName="bgRect" refType="w"/>
              <dgm:constr type="h" for="ch" forName="bgRect" refType="h"/>
              <dgm:constr type="l" for="ch" forName="bgRect"/>
              <dgm:constr type="t" for="ch" forName="bgRect"/>
              <dgm:constr type="h" for="ch" forName="iconRect" refType="h" fact="0.55"/>
              <dgm:constr type="w" for="ch" forName="iconRect" refType="h" refFor="ch" refForName="iconRect"/>
              <dgm:constr type="l" for="ch" forName="iconRect" refType="h" refFor="ch" refForName="iconRect" fact="0.55"/>
              <dgm:constr type="ctrY" for="ch" forName="iconRect" refType="ctrY" refFor="ch" refForName="bgRect"/>
              <dgm:constr type="w" for="ch" forName="spaceRect" refType="l" refFor="ch" refForName="iconRect"/>
              <dgm:constr type="h" for="ch" forName="spaceRect" refType="h"/>
              <dgm:constr type="l" for="ch" forName="spaceRect" refType="r" refFor="ch" refForName="iconRect"/>
              <dgm:constr type="t" for="ch" forName="spaceRect"/>
              <dgm:constr type="h" for="ch" forName="parTx" refType="h"/>
              <dgm:constr type="l" for="ch" forName="parTx" refType="r" refFor="ch" refForName="spaceRect"/>
              <dgm:constr type="t" for="ch" forName="parTx"/>
            </dgm:constrLst>
          </dgm:else>
        </dgm:choose>
        <dgm:ruleLst>
          <dgm:rule type="h" val="INF" fact="NaN" max="NaN"/>
        </dgm:ruleLst>
        <dgm:layoutNode name="bgRect" styleLbl="bgShp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/>
          <dgm:constrLst/>
          <dgm:ruleLst/>
        </dgm:layoutNode>
        <dgm:layoutNode name="iconRect" styleLbl="node1">
          <dgm:alg type="sp"/>
          <dgm:shape xmlns:r="http://schemas.openxmlformats.org/officeDocument/2006/relationships" type="rect" r:blip="" blipPhldr="1">
            <dgm:adjLst/>
          </dgm:shape>
          <dgm:presOf/>
          <dgm:constrLst/>
          <dgm:ruleLst/>
        </dgm:layoutNode>
        <dgm:layoutNode name="spaceRect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parTx" styleLbl="revTx">
          <dgm:varLst>
            <dgm:chMax val="0"/>
            <dgm:chPref val="0"/>
          </dgm:varLst>
          <dgm:alg type="tx">
            <dgm:param type="txAnchorVert" val="mid"/>
            <dgm:param type="parTxLTRAlign" val="l"/>
            <dgm:param type="shpTxLTRAlignCh" val="l"/>
            <dgm:param type="parTxRTLAlign" val="r"/>
            <dgm:param type="shpTxRTLAlignCh" val="r"/>
          </dgm:alg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h" fact="0.3"/>
            <dgm:constr type="rMarg" refType="h" fact="0.3"/>
            <dgm:constr type="tMarg" refType="h" fact="0.3"/>
            <dgm:constr type="bMarg" refType="h" fact="0.3"/>
          </dgm:constrLst>
          <dgm:ruleLst>
            <dgm:rule type="primFontSz" val="14" fact="NaN" max="NaN"/>
            <dgm:rule type="h" val="INF" fact="NaN" max="NaN"/>
          </dgm:ruleLst>
        </dgm:layoutNode>
        <dgm:choose name="Name12">
          <dgm:if name="Name13" axis="ch" ptType="node" func="cnt" op="gte" val="1">
            <dgm:layoutNode name="desTx" styleLbl="revTx">
              <dgm:varLst/>
              <dgm:alg type="tx">
                <dgm:param type="txAnchorVertCh" val="mid"/>
                <dgm:param type="parTxLTRAlign" val="l"/>
                <dgm:param type="shpTxLTRAlignCh" val="l"/>
                <dgm:param type="parTxRTLAlign" val="r"/>
                <dgm:param type="shpTxRTLAlignCh" val="r"/>
                <dgm:param type="stBulletLvl" val="0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primFontSz" val="18"/>
                <dgm:constr type="secFontSz" refType="primFontSz"/>
                <dgm:constr type="lMarg" refType="h" fact="0.3"/>
                <dgm:constr type="rMarg" refType="h" fact="0.3"/>
                <dgm:constr type="tMarg" refType="h" fact="0.3"/>
                <dgm:constr type="bMarg" refType="h" fact="0.3"/>
              </dgm:constrLst>
              <dgm:ruleLst>
                <dgm:rule type="primFontSz" val="11" fact="NaN" max="NaN"/>
              </dgm:ruleLst>
            </dgm:layoutNode>
          </dgm:if>
          <dgm:else name="Name14"/>
        </dgm:choose>
      </dgm:layoutNode>
      <dgm:forEach name="Name15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  <dgm:extLst>
    <a:ext uri="{68A01E43-0DF5-4B5B-8FA6-DAF915123BFB}">
      <dgm1612:lstStyle xmlns:dgm1612="http://schemas.microsoft.com/office/drawing/2016/12/diagram">
        <a:lvl1pPr>
          <a:lnSpc>
            <a:spcPct val="100000"/>
          </a:lnSpc>
        </a:lvl1pPr>
        <a:lvl2pPr>
          <a:lnSpc>
            <a:spcPct val="100000"/>
          </a:lnSpc>
        </a:lvl2pPr>
      </dgm1612:lstStyle>
    </a:ext>
  </dgm:extLst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85D427-EC89-9145-BFB6-776F7B9D929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0D7B68-5C56-8046-8B34-D438B1FC7A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2F336-7189-FE4E-A730-E38781F26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C1444EA-52C3-C44F-8364-3DA5AD8B7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4A73AFA-FD14-0C4E-ABE5-C8DAA47B2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5278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75F22F-737F-594F-8184-97BF779029A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95BD29-D2B1-7547-B654-33D44502848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9DE2CE-3D34-BC49-9AE8-D35DB5B624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439AB1-9446-4246-A8B7-EE418DD625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5D3075-781C-2344-9F07-C2B8936AF1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312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B56DF6D-FB8A-854E-AEFB-EB6D111A2F9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3E5CF7-4149-014A-B425-9D1011FCDB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15DF2-C8F7-9A41-AFD1-FFEA7F568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5F9A55-32BE-EC4B-8241-FCE64872B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13459B-8F7E-3F43-A66B-A8911D0B71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5379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D628FDE-5EDB-954A-9F13-C68B565C9F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E1ED17-706D-6E4C-AFC6-9F4B9D4E59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E5DE153-C0BC-FB4C-ABE0-2D18E35D0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44819F-8D04-E346-AB0C-062291EC01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B6FA87-02AF-844E-BE81-764B5BD158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97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1361E5-AE45-E347-A285-ED63FD3878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511AA35-B38A-ED49-AC26-9B3A45E222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A621C-4559-EB4B-BF47-784B5D993B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9C160E-BC33-0947-988A-E7F69E6570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65B756-ACA9-A04D-B532-2C58EE712C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468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4B45B4-EADA-1E45-9386-19EEB8CCF8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BF2783-C81C-1F46-AA6E-48EAB62012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91BD9DD-C9BE-8A43-A47E-361F3059E0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46621-D9DF-0F4A-A872-223D646A34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5F76A80-12B9-234F-A2A2-E6BCDB5D54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133AB3-E37B-DE42-9A4E-FD216C09D5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31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87787C-3B87-6442-A7B3-8904680BB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3B6F6C-A9D3-0D40-9019-BB05EA0424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8AE0BB-F94A-1B4A-BD0F-82CF3E7BF0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140913A-7647-924D-B16E-F4FEB9BA1C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B733D0-3F7F-6A42-A91E-FBC75080F04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CC1B51-1A5B-9845-9642-5A1D35479A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A1E0463-3AA7-EF47-9710-714D3CB12C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742B048-87EC-BA4B-ABC5-03B953BA17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783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A81A77-11A6-9D4D-92DB-3788EDF520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721153-C280-4443-87C8-92D09CDFA2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1CB3EB0-72DE-F94E-B3BB-8C30F0C340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C2DAA97-2C7E-3A42-9665-76CECC4CFC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35484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C617F2D-B85F-3442-963F-3274A5FDC3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BEB0439-BF80-C44C-8591-1B321209CE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571BDAE-326E-9548-95B7-84D33A73B6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504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F56E9-635F-1745-B63F-91FF0334BA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454D2E-242D-AF4C-AEF9-E0291B1E38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FEF195D-3D5F-BE4E-95CE-86775893967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6E68F76-A25D-894A-82BF-BFEB42916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0D34AAA-9BDD-664E-ACD6-07E201317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EB24F9-FEDA-3042-8CC7-8ECA0F953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2634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02424B-0054-494F-B626-FD9015868F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8522DBD-AC24-5E40-9BD1-A30F4B2CE5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11F7109-4451-914B-826D-0206C53DDC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4799CD-169D-D047-B811-3D8305D87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61C06F8-933D-7D4E-9823-0CAD50BD8B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8EB4FC2-BAD9-474C-A344-177F32A9DF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3994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1B89315-2BD3-BF40-B3C5-DF862E0E9E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C2B6559-E7EB-2444-A598-000C220B1F6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BF8358-B56A-BD43-A69D-90E70AC201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C1EEF0-6A00-4E4F-AB76-B7DA813853BD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C99845-6A24-DB4B-AD8B-72E3CE25851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D6806C-64BE-0145-9228-F1AD9280AD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98F58A-ACB0-194D-8529-939F44B7AAE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066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orbes.com/sites/patsydoerr/2018/11/05/four-companies-who-are-getting-diversity-inclusion-right-and-how-theyre-doing-it/#2681cc8e57a2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reatplacetowork.com/best-workplaces/diversity/2019" TargetMode="External"/><Relationship Id="rId2" Type="http://schemas.openxmlformats.org/officeDocument/2006/relationships/hyperlink" Target="https://www.blackenterprise.com/companiesdiversity2018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hrc.org/campaigns/corporate-equality-index" TargetMode="External"/><Relationship Id="rId5" Type="http://schemas.openxmlformats.org/officeDocument/2006/relationships/hyperlink" Target="https://www.bloomberg.com/company/press/bloombergs-2020-gender-equality-index-expands-to-include-325-public-companies-globally/#:~:text=The%20GEI%20measures%20gender%20equality,%2C%20and%20pro%2Dwomen%20brand." TargetMode="External"/><Relationship Id="rId4" Type="http://schemas.openxmlformats.org/officeDocument/2006/relationships/hyperlink" Target="https://fortune.com/most-powerful-women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blairimani.com/" TargetMode="External"/><Relationship Id="rId2" Type="http://schemas.openxmlformats.org/officeDocument/2006/relationships/hyperlink" Target="https://www.rachelcargle.com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thegoodtrade.com/features/anti-racism-activists" TargetMode="External"/><Relationship Id="rId4" Type="http://schemas.openxmlformats.org/officeDocument/2006/relationships/hyperlink" Target="https://www.ibramxkendi.com/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8" name="Rectangle 57">
            <a:extLst>
              <a:ext uri="{FF2B5EF4-FFF2-40B4-BE49-F238E27FC236}">
                <a16:creationId xmlns:a16="http://schemas.microsoft.com/office/drawing/2014/main" id="{9AA72BD9-2C5A-4EDC-931F-5AA08EACA0F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8" name="Picture 53">
            <a:extLst>
              <a:ext uri="{FF2B5EF4-FFF2-40B4-BE49-F238E27FC236}">
                <a16:creationId xmlns:a16="http://schemas.microsoft.com/office/drawing/2014/main" id="{3BF2C098-D7D0-45B7-AE5C-C2433A7EA99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8428" r="28173" b="663"/>
          <a:stretch/>
        </p:blipFill>
        <p:spPr>
          <a:xfrm>
            <a:off x="3522468" y="10"/>
            <a:ext cx="8669532" cy="6857990"/>
          </a:xfrm>
          <a:prstGeom prst="rect">
            <a:avLst/>
          </a:prstGeom>
        </p:spPr>
      </p:pic>
      <p:sp>
        <p:nvSpPr>
          <p:cNvPr id="60" name="Rectangle 59">
            <a:extLst>
              <a:ext uri="{FF2B5EF4-FFF2-40B4-BE49-F238E27FC236}">
                <a16:creationId xmlns:a16="http://schemas.microsoft.com/office/drawing/2014/main" id="{DD3981AC-7B61-4947-BCF3-F7AA7FA38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9756601" cy="6858000"/>
          </a:xfrm>
          <a:prstGeom prst="rect">
            <a:avLst/>
          </a:prstGeom>
          <a:gradFill>
            <a:gsLst>
              <a:gs pos="58000">
                <a:schemeClr val="bg1"/>
              </a:gs>
              <a:gs pos="35000">
                <a:schemeClr val="bg1">
                  <a:alpha val="78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F343F0-3CEA-9F4C-8FD9-E8EBEF00E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1094" y="1891538"/>
            <a:ext cx="3438144" cy="465900"/>
          </a:xfrm>
        </p:spPr>
        <p:txBody>
          <a:bodyPr vert="horz" lIns="91440" tIns="45720" rIns="91440" bIns="45720" rtlCol="0" anchor="b">
            <a:noAutofit/>
          </a:bodyPr>
          <a:lstStyle/>
          <a:p>
            <a:pPr algn="ctr"/>
            <a:r>
              <a:rPr lang="en-US"/>
              <a:t>D&amp;I Initiatives</a:t>
            </a:r>
            <a:endParaRPr lang="en-US">
              <a:cs typeface="Calibri Light" panose="020F0302020204030204"/>
            </a:endParaRPr>
          </a:p>
        </p:txBody>
      </p:sp>
      <p:sp>
        <p:nvSpPr>
          <p:cNvPr id="62" name="Rectangle 61">
            <a:extLst>
              <a:ext uri="{FF2B5EF4-FFF2-40B4-BE49-F238E27FC236}">
                <a16:creationId xmlns:a16="http://schemas.microsoft.com/office/drawing/2014/main" id="{55D4142C-5077-457F-A6AD-3FECFDB3968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662559" y="605790"/>
            <a:ext cx="73152" cy="54864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  <a:latin typeface="Calibri" panose="020F0502020204030204"/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:a16="http://schemas.microsoft.com/office/drawing/2014/main" id="{7A5F0580-5EE9-419F-96EE-B6529EF6E7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8244" y="2443480"/>
            <a:ext cx="3300984" cy="18288"/>
          </a:xfrm>
          <a:prstGeom prst="rect">
            <a:avLst/>
          </a:prstGeom>
          <a:solidFill>
            <a:schemeClr val="tx1"/>
          </a:solidFill>
          <a:ln w="317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A21A812-2352-4BEB-A22B-BB9A74B16F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80594" y="2614867"/>
            <a:ext cx="3756406" cy="3130027"/>
          </a:xfrm>
        </p:spPr>
        <p:txBody>
          <a:bodyPr vert="horz" lIns="91440" tIns="45720" rIns="91440" bIns="45720" rtlCol="0" anchor="t">
            <a:normAutofit/>
          </a:bodyPr>
          <a:lstStyle/>
          <a:p>
            <a:pPr algn="ctr"/>
            <a:r>
              <a:rPr lang="en-US" sz="2000"/>
              <a:t>Ellie </a:t>
            </a:r>
            <a:r>
              <a:rPr lang="en-US" sz="2000" err="1"/>
              <a:t>Tallarida</a:t>
            </a:r>
            <a:endParaRPr lang="en-US" sz="2000">
              <a:cs typeface="Calibri"/>
            </a:endParaRPr>
          </a:p>
          <a:p>
            <a:pPr algn="ctr"/>
            <a:r>
              <a:rPr lang="en-US" sz="2000"/>
              <a:t> Maddie Sisk</a:t>
            </a:r>
            <a:endParaRPr lang="en-US" sz="2000">
              <a:cs typeface="Calibri" panose="020F0502020204030204"/>
            </a:endParaRPr>
          </a:p>
          <a:p>
            <a:pPr algn="ctr"/>
            <a:r>
              <a:rPr lang="en-US" sz="2000"/>
              <a:t>Olivia Myers</a:t>
            </a:r>
            <a:endParaRPr lang="en-US" sz="2000">
              <a:cs typeface="Calibri" panose="020F0502020204030204"/>
            </a:endParaRPr>
          </a:p>
          <a:p>
            <a:pPr algn="ctr"/>
            <a:r>
              <a:rPr lang="en-US" sz="2000"/>
              <a:t> Miles Bolin</a:t>
            </a:r>
            <a:endParaRPr lang="en-US" sz="2000">
              <a:cs typeface="Calibri" panose="020F0502020204030204"/>
            </a:endParaRPr>
          </a:p>
          <a:p>
            <a:pPr algn="ctr"/>
            <a:r>
              <a:rPr lang="en-US" sz="2000"/>
              <a:t>Peter </a:t>
            </a:r>
            <a:r>
              <a:rPr lang="en-US" sz="2000" err="1"/>
              <a:t>Bloomstine</a:t>
            </a:r>
            <a:endParaRPr lang="en-US" sz="2000" err="1">
              <a:cs typeface="Calibri"/>
            </a:endParaRPr>
          </a:p>
          <a:p>
            <a:pPr algn="ctr"/>
            <a:r>
              <a:rPr lang="en-US" sz="2000"/>
              <a:t>Tanner Prichard</a:t>
            </a:r>
            <a:endParaRPr lang="en-US" sz="2000">
              <a:cs typeface="Calibri" panose="020F0502020204030204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170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6A84F73B-9941-4243-A77D-3D1C1BB60CD5}"/>
              </a:ext>
            </a:extLst>
          </p:cNvPr>
          <p:cNvSpPr/>
          <p:nvPr/>
        </p:nvSpPr>
        <p:spPr>
          <a:xfrm>
            <a:off x="296862" y="606425"/>
            <a:ext cx="912812" cy="46831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9584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AD21898E-86C0-4C8A-A76C-DF33E844C87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79542" y="0"/>
            <a:ext cx="10432916" cy="6858000"/>
          </a:xfrm>
          <a:custGeom>
            <a:avLst/>
            <a:gdLst>
              <a:gd name="connsiteX0" fmla="*/ 1287962 w 10432916"/>
              <a:gd name="connsiteY0" fmla="*/ 0 h 6858000"/>
              <a:gd name="connsiteX1" fmla="*/ 9144956 w 10432916"/>
              <a:gd name="connsiteY1" fmla="*/ 0 h 6858000"/>
              <a:gd name="connsiteX2" fmla="*/ 9241731 w 10432916"/>
              <a:gd name="connsiteY2" fmla="*/ 111692 h 6858000"/>
              <a:gd name="connsiteX3" fmla="*/ 10432916 w 10432916"/>
              <a:gd name="connsiteY3" fmla="*/ 3429001 h 6858000"/>
              <a:gd name="connsiteX4" fmla="*/ 9241730 w 10432916"/>
              <a:gd name="connsiteY4" fmla="*/ 6746310 h 6858000"/>
              <a:gd name="connsiteX5" fmla="*/ 9144957 w 10432916"/>
              <a:gd name="connsiteY5" fmla="*/ 6858000 h 6858000"/>
              <a:gd name="connsiteX6" fmla="*/ 1287959 w 10432916"/>
              <a:gd name="connsiteY6" fmla="*/ 6858000 h 6858000"/>
              <a:gd name="connsiteX7" fmla="*/ 1191186 w 10432916"/>
              <a:gd name="connsiteY7" fmla="*/ 6746310 h 6858000"/>
              <a:gd name="connsiteX8" fmla="*/ 0 w 10432916"/>
              <a:gd name="connsiteY8" fmla="*/ 3429001 h 6858000"/>
              <a:gd name="connsiteX9" fmla="*/ 1191186 w 10432916"/>
              <a:gd name="connsiteY9" fmla="*/ 11169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432916" h="6858000">
                <a:moveTo>
                  <a:pt x="1287962" y="0"/>
                </a:moveTo>
                <a:lnTo>
                  <a:pt x="9144956" y="0"/>
                </a:lnTo>
                <a:lnTo>
                  <a:pt x="9241731" y="111692"/>
                </a:lnTo>
                <a:cubicBezTo>
                  <a:pt x="9985889" y="1013175"/>
                  <a:pt x="10432916" y="2168897"/>
                  <a:pt x="10432916" y="3429001"/>
                </a:cubicBezTo>
                <a:cubicBezTo>
                  <a:pt x="10432916" y="4689105"/>
                  <a:pt x="9985889" y="5844827"/>
                  <a:pt x="9241730" y="6746310"/>
                </a:cubicBezTo>
                <a:lnTo>
                  <a:pt x="9144957" y="6858000"/>
                </a:lnTo>
                <a:lnTo>
                  <a:pt x="1287959" y="6858000"/>
                </a:lnTo>
                <a:lnTo>
                  <a:pt x="1191186" y="6746310"/>
                </a:lnTo>
                <a:cubicBezTo>
                  <a:pt x="447027" y="5844827"/>
                  <a:pt x="0" y="4689105"/>
                  <a:pt x="0" y="3429001"/>
                </a:cubicBezTo>
                <a:cubicBezTo>
                  <a:pt x="0" y="2168897"/>
                  <a:pt x="447027" y="1013175"/>
                  <a:pt x="1191186" y="11169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5C8F04BD-D093-45D0-B54C-50FDB308B4E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34942" y="0"/>
            <a:ext cx="9922116" cy="6858000"/>
          </a:xfrm>
          <a:custGeom>
            <a:avLst/>
            <a:gdLst>
              <a:gd name="connsiteX0" fmla="*/ 1378575 w 9922116"/>
              <a:gd name="connsiteY0" fmla="*/ 0 h 6858000"/>
              <a:gd name="connsiteX1" fmla="*/ 8543542 w 9922116"/>
              <a:gd name="connsiteY1" fmla="*/ 0 h 6858000"/>
              <a:gd name="connsiteX2" fmla="*/ 8633323 w 9922116"/>
              <a:gd name="connsiteY2" fmla="*/ 94145 h 6858000"/>
              <a:gd name="connsiteX3" fmla="*/ 9922116 w 9922116"/>
              <a:gd name="connsiteY3" fmla="*/ 3429001 h 6858000"/>
              <a:gd name="connsiteX4" fmla="*/ 8633323 w 9922116"/>
              <a:gd name="connsiteY4" fmla="*/ 6763858 h 6858000"/>
              <a:gd name="connsiteX5" fmla="*/ 8543544 w 9922116"/>
              <a:gd name="connsiteY5" fmla="*/ 6858000 h 6858000"/>
              <a:gd name="connsiteX6" fmla="*/ 1378573 w 9922116"/>
              <a:gd name="connsiteY6" fmla="*/ 6858000 h 6858000"/>
              <a:gd name="connsiteX7" fmla="*/ 1288793 w 9922116"/>
              <a:gd name="connsiteY7" fmla="*/ 6763858 h 6858000"/>
              <a:gd name="connsiteX8" fmla="*/ 0 w 9922116"/>
              <a:gd name="connsiteY8" fmla="*/ 3429001 h 6858000"/>
              <a:gd name="connsiteX9" fmla="*/ 1288793 w 9922116"/>
              <a:gd name="connsiteY9" fmla="*/ 9414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22116" h="6858000">
                <a:moveTo>
                  <a:pt x="1378575" y="0"/>
                </a:moveTo>
                <a:lnTo>
                  <a:pt x="8543542" y="0"/>
                </a:lnTo>
                <a:lnTo>
                  <a:pt x="8633323" y="94145"/>
                </a:lnTo>
                <a:cubicBezTo>
                  <a:pt x="9434072" y="974941"/>
                  <a:pt x="9922116" y="2144991"/>
                  <a:pt x="9922116" y="3429001"/>
                </a:cubicBezTo>
                <a:cubicBezTo>
                  <a:pt x="9922116" y="4713011"/>
                  <a:pt x="9434072" y="5883061"/>
                  <a:pt x="8633323" y="6763858"/>
                </a:cubicBezTo>
                <a:lnTo>
                  <a:pt x="8543544" y="6858000"/>
                </a:lnTo>
                <a:lnTo>
                  <a:pt x="1378573" y="6858000"/>
                </a:lnTo>
                <a:lnTo>
                  <a:pt x="1288793" y="6763858"/>
                </a:lnTo>
                <a:cubicBezTo>
                  <a:pt x="488044" y="5883061"/>
                  <a:pt x="0" y="4713011"/>
                  <a:pt x="0" y="3429001"/>
                </a:cubicBezTo>
                <a:cubicBezTo>
                  <a:pt x="0" y="2144991"/>
                  <a:pt x="488044" y="974941"/>
                  <a:pt x="1288793" y="94145"/>
                </a:cubicBezTo>
                <a:close/>
              </a:path>
            </a:pathLst>
          </a:custGeom>
          <a:solidFill>
            <a:schemeClr val="bg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7D9E853-C217-4073-9805-1E605AAF1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11147" y="365760"/>
            <a:ext cx="7569706" cy="1288238"/>
          </a:xfrm>
        </p:spPr>
        <p:txBody>
          <a:bodyPr anchor="ctr">
            <a:normAutofit/>
          </a:bodyPr>
          <a:lstStyle/>
          <a:p>
            <a:pPr algn="ctr"/>
            <a:r>
              <a:rPr lang="en-US">
                <a:cs typeface="Calibri Light"/>
              </a:rPr>
              <a:t>D&amp;I Resource Center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EA7F7-DD18-401C-9304-EFA9A03DED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65569" y="1956816"/>
            <a:ext cx="7860863" cy="402488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2200" dirty="0">
                <a:cs typeface="Calibri"/>
              </a:rPr>
              <a:t>Would live as a web page on The Council's Site</a:t>
            </a:r>
          </a:p>
          <a:p>
            <a:r>
              <a:rPr lang="en-US" sz="2200" dirty="0">
                <a:ea typeface="+mn-lt"/>
                <a:cs typeface="+mn-lt"/>
              </a:rPr>
              <a:t>Would resemble the format of the COVID-19 resource center on the Council's website</a:t>
            </a:r>
            <a:endParaRPr lang="en-US" sz="2200" dirty="0">
              <a:cs typeface="Calibri"/>
            </a:endParaRPr>
          </a:p>
          <a:p>
            <a:r>
              <a:rPr lang="en-US" sz="2200" dirty="0">
                <a:cs typeface="Calibri"/>
              </a:rPr>
              <a:t>Includes the following modules:</a:t>
            </a:r>
          </a:p>
          <a:p>
            <a:pPr lvl="1"/>
            <a:r>
              <a:rPr lang="en-US" sz="2200" dirty="0">
                <a:cs typeface="Calibri"/>
              </a:rPr>
              <a:t>Webinars/ video resources (see list of activists and educators)</a:t>
            </a:r>
          </a:p>
          <a:p>
            <a:pPr lvl="1"/>
            <a:r>
              <a:rPr lang="en-US" sz="2200" dirty="0">
                <a:cs typeface="Calibri"/>
              </a:rPr>
              <a:t>Original content (can pull from LE website, have a running ticker of D&amp;I articles)</a:t>
            </a:r>
          </a:p>
          <a:p>
            <a:pPr lvl="1"/>
            <a:r>
              <a:rPr lang="en-US" sz="2200" dirty="0">
                <a:cs typeface="Calibri"/>
              </a:rPr>
              <a:t>D&amp;I news and best practices (members that make headlines for their work in D&amp;I, new initiatives etc.)</a:t>
            </a:r>
          </a:p>
          <a:p>
            <a:pPr lvl="1"/>
            <a:r>
              <a:rPr lang="en-US" sz="2200" dirty="0">
                <a:cs typeface="Calibri"/>
              </a:rPr>
              <a:t>Resources and updates on The Council's initiatives</a:t>
            </a:r>
          </a:p>
          <a:p>
            <a:pPr marL="0" indent="0">
              <a:buNone/>
            </a:pPr>
            <a:endParaRPr lang="en-US" sz="22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6204667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5" name="Rectangle 7">
            <a:extLst>
              <a:ext uri="{FF2B5EF4-FFF2-40B4-BE49-F238E27FC236}">
                <a16:creationId xmlns:a16="http://schemas.microsoft.com/office/drawing/2014/main" id="{907EF6B7-1338-4443-8C46-6A318D952DF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48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DAAE4CDD-124C-4DCF-9584-B6033B545D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0"/>
            <a:ext cx="4167271" cy="6858000"/>
          </a:xfrm>
          <a:custGeom>
            <a:avLst/>
            <a:gdLst>
              <a:gd name="connsiteX0" fmla="*/ 0 w 4167271"/>
              <a:gd name="connsiteY0" fmla="*/ 0 h 6858000"/>
              <a:gd name="connsiteX1" fmla="*/ 2259550 w 4167271"/>
              <a:gd name="connsiteY1" fmla="*/ 0 h 6858000"/>
              <a:gd name="connsiteX2" fmla="*/ 2387803 w 4167271"/>
              <a:gd name="connsiteY2" fmla="*/ 82222 h 6858000"/>
              <a:gd name="connsiteX3" fmla="*/ 4167271 w 4167271"/>
              <a:gd name="connsiteY3" fmla="*/ 3429000 h 6858000"/>
              <a:gd name="connsiteX4" fmla="*/ 2387803 w 4167271"/>
              <a:gd name="connsiteY4" fmla="*/ 6775779 h 6858000"/>
              <a:gd name="connsiteX5" fmla="*/ 2259550 w 4167271"/>
              <a:gd name="connsiteY5" fmla="*/ 6858000 h 6858000"/>
              <a:gd name="connsiteX6" fmla="*/ 0 w 4167271"/>
              <a:gd name="connsiteY6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167271" h="6858000">
                <a:moveTo>
                  <a:pt x="0" y="0"/>
                </a:moveTo>
                <a:lnTo>
                  <a:pt x="2259550" y="0"/>
                </a:lnTo>
                <a:lnTo>
                  <a:pt x="2387803" y="82222"/>
                </a:lnTo>
                <a:cubicBezTo>
                  <a:pt x="3461407" y="807534"/>
                  <a:pt x="4167271" y="2035835"/>
                  <a:pt x="4167271" y="3429000"/>
                </a:cubicBezTo>
                <a:cubicBezTo>
                  <a:pt x="4167271" y="4822165"/>
                  <a:pt x="3461407" y="6050467"/>
                  <a:pt x="2387803" y="6775779"/>
                </a:cubicBezTo>
                <a:lnTo>
                  <a:pt x="225955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505927D-3575-4832-8660-F7DD6A989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6834" y="1153572"/>
            <a:ext cx="3200400" cy="4461163"/>
          </a:xfrm>
        </p:spPr>
        <p:txBody>
          <a:bodyPr>
            <a:normAutofit/>
          </a:bodyPr>
          <a:lstStyle/>
          <a:p>
            <a:r>
              <a:rPr lang="en-US" sz="3400">
                <a:solidFill>
                  <a:srgbClr val="FFFFFF"/>
                </a:solidFill>
                <a:cs typeface="Calibri Light"/>
              </a:rPr>
              <a:t>Conclusion/Q&amp;A</a:t>
            </a:r>
            <a:endParaRPr lang="en-US" sz="3400">
              <a:solidFill>
                <a:srgbClr val="FFFFFF"/>
              </a:solidFill>
            </a:endParaRPr>
          </a:p>
        </p:txBody>
      </p:sp>
      <p:sp>
        <p:nvSpPr>
          <p:cNvPr id="12" name="Arc 11">
            <a:extLst>
              <a:ext uri="{FF2B5EF4-FFF2-40B4-BE49-F238E27FC236}">
                <a16:creationId xmlns:a16="http://schemas.microsoft.com/office/drawing/2014/main" id="{081E4A58-353D-44AE-B2FC-2A74E2E400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7550402" y="2455479"/>
            <a:ext cx="4083433" cy="4083433"/>
          </a:xfrm>
          <a:prstGeom prst="arc">
            <a:avLst/>
          </a:prstGeom>
          <a:ln w="127000" cap="rnd">
            <a:solidFill>
              <a:schemeClr val="accent4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D650A-DF5E-4A44-A710-E05487A2753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47308" y="591344"/>
            <a:ext cx="6906491" cy="5585619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>
                <a:cs typeface="Calibri"/>
              </a:rPr>
              <a:t>There are many different options to increasing the presence of minority and female executives in this industry.</a:t>
            </a:r>
          </a:p>
          <a:p>
            <a:r>
              <a:rPr lang="en-US">
                <a:cs typeface="Calibri"/>
              </a:rPr>
              <a:t>All the suggestions can be morphed together to fit a successful D&amp;I initiative plan</a:t>
            </a:r>
          </a:p>
          <a:p>
            <a:r>
              <a:rPr lang="en-US">
                <a:cs typeface="Calibri"/>
              </a:rPr>
              <a:t>The hardest part is getting the Education and Knowledge out to the public.</a:t>
            </a: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>
              <a:buNone/>
            </a:pPr>
            <a:endParaRPr lang="en-US">
              <a:cs typeface="Calibri"/>
            </a:endParaRPr>
          </a:p>
          <a:p>
            <a:pPr marL="0" indent="0" algn="ctr">
              <a:buNone/>
            </a:pPr>
            <a:r>
              <a:rPr lang="en-US">
                <a:cs typeface="Calibri"/>
              </a:rPr>
              <a:t>Questions?</a:t>
            </a:r>
          </a:p>
        </p:txBody>
      </p:sp>
    </p:spTree>
    <p:extLst>
      <p:ext uri="{BB962C8B-B14F-4D97-AF65-F5344CB8AC3E}">
        <p14:creationId xmlns:p14="http://schemas.microsoft.com/office/powerpoint/2010/main" val="38776167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6EBF06A5-4173-45DE-87B1-0791E098A3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4" descr="A close up of a logo&#10;&#10;Description automatically generated">
            <a:extLst>
              <a:ext uri="{FF2B5EF4-FFF2-40B4-BE49-F238E27FC236}">
                <a16:creationId xmlns:a16="http://schemas.microsoft.com/office/drawing/2014/main" id="{5425257D-9CC4-4A91-90BB-B86AB5F9701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l="13881" r="8128" b="1"/>
          <a:stretch/>
        </p:blipFill>
        <p:spPr>
          <a:xfrm>
            <a:off x="5511589" y="523804"/>
            <a:ext cx="6680411" cy="5696039"/>
          </a:xfrm>
          <a:custGeom>
            <a:avLst/>
            <a:gdLst/>
            <a:ahLst/>
            <a:cxnLst/>
            <a:rect l="l" t="t" r="r" b="b"/>
            <a:pathLst>
              <a:path w="6680411" h="5696039">
                <a:moveTo>
                  <a:pt x="3592766" y="0"/>
                </a:moveTo>
                <a:lnTo>
                  <a:pt x="4718262" y="0"/>
                </a:lnTo>
                <a:lnTo>
                  <a:pt x="4718262" y="2"/>
                </a:lnTo>
                <a:lnTo>
                  <a:pt x="6680411" y="2"/>
                </a:lnTo>
                <a:lnTo>
                  <a:pt x="6680411" y="5696022"/>
                </a:lnTo>
                <a:lnTo>
                  <a:pt x="3888773" y="5696022"/>
                </a:lnTo>
                <a:lnTo>
                  <a:pt x="3888773" y="5696039"/>
                </a:lnTo>
                <a:lnTo>
                  <a:pt x="0" y="5696039"/>
                </a:lnTo>
                <a:lnTo>
                  <a:pt x="2763278" y="19"/>
                </a:lnTo>
                <a:lnTo>
                  <a:pt x="3447183" y="19"/>
                </a:lnTo>
                <a:lnTo>
                  <a:pt x="3447183" y="2"/>
                </a:lnTo>
                <a:lnTo>
                  <a:pt x="3592765" y="2"/>
                </a:lnTo>
                <a:close/>
              </a:path>
            </a:pathLst>
          </a:custGeom>
        </p:spPr>
      </p:pic>
      <p:sp>
        <p:nvSpPr>
          <p:cNvPr id="21" name="Freeform: Shape 20">
            <a:extLst>
              <a:ext uri="{FF2B5EF4-FFF2-40B4-BE49-F238E27FC236}">
                <a16:creationId xmlns:a16="http://schemas.microsoft.com/office/drawing/2014/main" id="{206E9F47-DC46-4A02-B5DB-26B56C39C9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523805"/>
            <a:ext cx="7800441" cy="5696020"/>
          </a:xfrm>
          <a:custGeom>
            <a:avLst/>
            <a:gdLst>
              <a:gd name="connsiteX0" fmla="*/ 0 w 7800441"/>
              <a:gd name="connsiteY0" fmla="*/ 0 h 5696020"/>
              <a:gd name="connsiteX1" fmla="*/ 7800441 w 7800441"/>
              <a:gd name="connsiteY1" fmla="*/ 0 h 5696020"/>
              <a:gd name="connsiteX2" fmla="*/ 5037161 w 7800441"/>
              <a:gd name="connsiteY2" fmla="*/ 5696020 h 5696020"/>
              <a:gd name="connsiteX3" fmla="*/ 0 w 7800441"/>
              <a:gd name="connsiteY3" fmla="*/ 5696020 h 56960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800441" h="5696020">
                <a:moveTo>
                  <a:pt x="0" y="0"/>
                </a:moveTo>
                <a:lnTo>
                  <a:pt x="7800441" y="0"/>
                </a:lnTo>
                <a:lnTo>
                  <a:pt x="5037161" y="5696020"/>
                </a:lnTo>
                <a:lnTo>
                  <a:pt x="0" y="5696020"/>
                </a:lnTo>
                <a:close/>
              </a:path>
            </a:pathLst>
          </a:custGeom>
          <a:solidFill>
            <a:srgbClr val="30303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FB3DFF5-C308-46A9-A02F-B065673C0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8997" y="835025"/>
            <a:ext cx="5373814" cy="1222375"/>
          </a:xfr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z="2800">
                <a:solidFill>
                  <a:srgbClr val="FFFFFF"/>
                </a:solidFill>
              </a:rPr>
              <a:t>Current Diversity and Inclusion Trends among CIAB Member Firms</a:t>
            </a:r>
            <a:endParaRPr lang="en-US" sz="2800">
              <a:solidFill>
                <a:srgbClr val="FFFFFF"/>
              </a:solidFill>
              <a:cs typeface="Calibri Light"/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5739DEC-7E82-4898-911F-27D32F9779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22186" y="2365375"/>
            <a:ext cx="4600702" cy="2900363"/>
          </a:xfrm>
        </p:spPr>
        <p:txBody>
          <a:bodyPr vert="horz" lIns="91440" tIns="45720" rIns="91440" bIns="45720" rtlCol="0" anchor="t">
            <a:normAutofit/>
          </a:bodyPr>
          <a:lstStyle/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cs typeface="Calibri"/>
              </a:rPr>
              <a:t>Low percentage of Women in leadership positions, even less so for POC</a:t>
            </a:r>
          </a:p>
          <a:p>
            <a:pPr marL="114300" indent="-3429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ea typeface="+mn-lt"/>
                <a:cs typeface="+mn-lt"/>
              </a:rPr>
              <a:t>47% of Insurance Industry workers are Women, just 12% of the workforce is African American </a:t>
            </a:r>
            <a:endParaRPr lang="en-US" sz="2000">
              <a:ea typeface="+mn-lt"/>
              <a:cs typeface="+mn-lt"/>
            </a:endParaRP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cs typeface="Calibri"/>
              </a:rPr>
              <a:t>Larger firms lead the charge on Diversity; Marsh, AON, Lockton </a:t>
            </a:r>
          </a:p>
          <a:p>
            <a:pPr indent="-228600">
              <a:buFont typeface="Arial" panose="020B0604020202020204" pitchFamily="34" charset="0"/>
              <a:buChar char="•"/>
            </a:pPr>
            <a:r>
              <a:rPr lang="en-US" sz="2000">
                <a:solidFill>
                  <a:srgbClr val="FFFFFF"/>
                </a:solidFill>
                <a:cs typeface="Calibri"/>
              </a:rPr>
              <a:t>Very little diversity in smaller firms</a:t>
            </a: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cs typeface="Calibri"/>
            </a:endParaRPr>
          </a:p>
          <a:p>
            <a:pPr indent="-228600">
              <a:buFont typeface="Arial" panose="020B0604020202020204" pitchFamily="34" charset="0"/>
              <a:buChar char="•"/>
            </a:pPr>
            <a:endParaRPr lang="en-US" sz="2000">
              <a:solidFill>
                <a:srgbClr val="FFFFFF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93297369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F202-662A-47DC-A5FB-9FF991A0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>
                <a:cs typeface="Calibri Light"/>
              </a:rPr>
              <a:t>D&amp;I in Insurance Research</a:t>
            </a:r>
            <a:endParaRPr lang="en-US" sz="4800"/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EDC2-C6DD-4E98-A75F-C4CA839B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 dirty="0">
                <a:solidFill>
                  <a:schemeClr val="bg1"/>
                </a:solidFill>
                <a:cs typeface="Calibri"/>
              </a:rPr>
              <a:t>To our knowledge, only one black-owned Insurance carrier: </a:t>
            </a:r>
            <a:r>
              <a:rPr lang="en-US" sz="2200" dirty="0">
                <a:solidFill>
                  <a:schemeClr val="bg1"/>
                </a:solidFill>
                <a:ea typeface="+mn-lt"/>
                <a:cs typeface="+mn-lt"/>
              </a:rPr>
              <a:t>North Carolina Mutual Life Ins. Co.</a:t>
            </a:r>
            <a:endParaRPr lang="en-US" sz="2200" dirty="0">
              <a:solidFill>
                <a:schemeClr val="bg1"/>
              </a:solidFill>
              <a:cs typeface="Calibri"/>
            </a:endParaRPr>
          </a:p>
          <a:p>
            <a:r>
              <a:rPr lang="en-US" sz="2200" dirty="0">
                <a:solidFill>
                  <a:schemeClr val="bg1"/>
                </a:solidFill>
                <a:cs typeface="Calibri"/>
              </a:rPr>
              <a:t>Most smaller companies seem to be in the "development" phase for D&amp;I</a:t>
            </a:r>
          </a:p>
          <a:p>
            <a:r>
              <a:rPr lang="en-US" sz="2200" dirty="0">
                <a:solidFill>
                  <a:schemeClr val="bg1"/>
                </a:solidFill>
                <a:cs typeface="Calibri"/>
              </a:rPr>
              <a:t>In 2018, the top companies in D&amp;I, according to </a:t>
            </a:r>
            <a:r>
              <a:rPr lang="en-US" sz="2200" dirty="0">
                <a:solidFill>
                  <a:schemeClr val="bg1"/>
                </a:solidFill>
                <a:cs typeface="Calibri"/>
                <a:hlinkClick r:id="rId2"/>
              </a:rPr>
              <a:t>Forbes</a:t>
            </a:r>
            <a:r>
              <a:rPr lang="en-US" sz="2200" dirty="0">
                <a:solidFill>
                  <a:schemeClr val="bg1"/>
                </a:solidFill>
                <a:cs typeface="Calibri"/>
              </a:rPr>
              <a:t>, were mainly tech companies and 1 retailer.</a:t>
            </a:r>
          </a:p>
          <a:p>
            <a:pPr marL="0" indent="0">
              <a:buNone/>
            </a:pPr>
            <a:endParaRPr lang="en-US" sz="2200" dirty="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54530178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7264F718-7FAC-4056-9FA9-A603EC682FE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525" y="0"/>
            <a:ext cx="12190475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74639F7-E3C7-4165-A83E-6386A86BA1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6356349" cy="6858000"/>
          </a:xfrm>
          <a:custGeom>
            <a:avLst/>
            <a:gdLst>
              <a:gd name="connsiteX0" fmla="*/ 7539895 w 7539895"/>
              <a:gd name="connsiteY0" fmla="*/ 6858000 h 6858000"/>
              <a:gd name="connsiteX1" fmla="*/ 0 w 7539895"/>
              <a:gd name="connsiteY1" fmla="*/ 6858000 h 6858000"/>
              <a:gd name="connsiteX2" fmla="*/ 0 w 7539895"/>
              <a:gd name="connsiteY2" fmla="*/ 0 h 6858000"/>
              <a:gd name="connsiteX3" fmla="*/ 4363741 w 753989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39895" h="6858000">
                <a:moveTo>
                  <a:pt x="753989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436374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  <a:alpha val="7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2" name="Freeform: Shape 11">
            <a:extLst>
              <a:ext uri="{FF2B5EF4-FFF2-40B4-BE49-F238E27FC236}">
                <a16:creationId xmlns:a16="http://schemas.microsoft.com/office/drawing/2014/main" id="{8B3AF0F1-707A-463E-B5EE-33C63A40CF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0" y="0"/>
            <a:ext cx="5979591" cy="6858000"/>
          </a:xfrm>
          <a:custGeom>
            <a:avLst/>
            <a:gdLst>
              <a:gd name="connsiteX0" fmla="*/ 7092985 w 7092985"/>
              <a:gd name="connsiteY0" fmla="*/ 6858000 h 6858000"/>
              <a:gd name="connsiteX1" fmla="*/ 0 w 7092985"/>
              <a:gd name="connsiteY1" fmla="*/ 6858000 h 6858000"/>
              <a:gd name="connsiteX2" fmla="*/ 0 w 7092985"/>
              <a:gd name="connsiteY2" fmla="*/ 0 h 6858000"/>
              <a:gd name="connsiteX3" fmla="*/ 3916831 w 7092985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092985" h="6858000">
                <a:moveTo>
                  <a:pt x="7092985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3916831" y="0"/>
                </a:lnTo>
                <a:close/>
              </a:path>
            </a:pathLst>
          </a:cu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A0C7E8-9B39-402D-BB6A-ED39B4C4F2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1248" y="704850"/>
            <a:ext cx="3785616" cy="2978150"/>
          </a:xfrm>
        </p:spPr>
        <p:txBody>
          <a:bodyPr anchor="b">
            <a:normAutofit/>
          </a:bodyPr>
          <a:lstStyle/>
          <a:p>
            <a:r>
              <a:rPr lang="en-US">
                <a:cs typeface="Calibri Light"/>
              </a:rPr>
              <a:t>Notable Recognition for D&amp;I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85D8B1-374E-4678-8757-574F12CC07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8850" y="704850"/>
            <a:ext cx="5314950" cy="5251450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D&amp;I in the Workplace Rankings  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2018: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2"/>
              </a:rPr>
              <a:t>Black Enterprise magazine’s 50 Best Companies for Diversity</a:t>
            </a:r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Included Aflac, Allstate, Cigna, Nationwide, Prudential Financial, and State Farm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2019: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3"/>
              </a:rPr>
              <a:t>Great Places to Work’s Top 50 Workplaces for Diversity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Includes Liberty Mutual Insurance, Nationwide, Progressive Insurance, and USAA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2019: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4"/>
              </a:rPr>
              <a:t>Fortune Magazine Most Powerful Women</a:t>
            </a:r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 </a:t>
            </a: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Top 50 includes: Gail Boudreaux (Anthem); Tricia Griffith (Progressive); Karen Lynch (Aetna); Anna Manning (Reinsurance Group of America); Deanna Mulligan (Guardian Life)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2020: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5"/>
              </a:rPr>
              <a:t>Bloomberg's Gender Equality Index</a:t>
            </a:r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 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Includes AXA, Allianz, The Hartford, MetLife and Zurich</a:t>
            </a:r>
          </a:p>
          <a:p>
            <a:r>
              <a:rPr lang="en-US" sz="1300" b="1">
                <a:solidFill>
                  <a:schemeClr val="bg1"/>
                </a:solidFill>
                <a:ea typeface="+mn-lt"/>
                <a:cs typeface="+mn-lt"/>
              </a:rPr>
              <a:t>2020: </a:t>
            </a:r>
            <a:r>
              <a:rPr lang="en-US" sz="1300" b="1" u="sng">
                <a:solidFill>
                  <a:schemeClr val="bg1"/>
                </a:solidFill>
                <a:ea typeface="+mn-lt"/>
                <a:cs typeface="+mn-lt"/>
                <a:hlinkClick r:id="rId6"/>
              </a:rPr>
              <a:t>Human Rights Campaign’s Corporate Equality Index</a:t>
            </a:r>
            <a:endParaRPr lang="en-US" sz="1300">
              <a:solidFill>
                <a:schemeClr val="bg1"/>
              </a:solidFill>
              <a:ea typeface="+mn-lt"/>
              <a:cs typeface="+mn-lt"/>
            </a:endParaRPr>
          </a:p>
          <a:p>
            <a:r>
              <a:rPr lang="en-US" sz="1300">
                <a:solidFill>
                  <a:schemeClr val="bg1"/>
                </a:solidFill>
                <a:ea typeface="+mn-lt"/>
                <a:cs typeface="+mn-lt"/>
              </a:rPr>
              <a:t>A ranking related to LGBT equality, recognizes CNA, CSAA Insurance Group, Marsh &amp; McLennan Companies Inc., Massachusetts Mutual Life Insurance Co., Nationwide and The Guardian Life Insurance Co. of America</a:t>
            </a:r>
          </a:p>
          <a:p>
            <a:endParaRPr lang="en-US" sz="13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1539000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DEFD81-FF8E-44FD-937E-1A59E9BA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5020" y="685800"/>
            <a:ext cx="2780271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Diversifying  the Insurance Industry </a:t>
            </a:r>
            <a:endParaRPr lang="en-US" sz="4000">
              <a:solidFill>
                <a:srgbClr val="FFFFFF"/>
              </a:solidFill>
            </a:endParaRP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601022-B961-4721-87AA-75F319AB6D1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10427807"/>
              </p:ext>
            </p:extLst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509667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6C2E80F-49A6-4372-B103-219D417A5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4096" y="470925"/>
            <a:ext cx="4381009" cy="5892104"/>
          </a:xfrm>
          <a:custGeom>
            <a:avLst/>
            <a:gdLst>
              <a:gd name="connsiteX0" fmla="*/ 0 w 4381009"/>
              <a:gd name="connsiteY0" fmla="*/ 0 h 5892104"/>
              <a:gd name="connsiteX1" fmla="*/ 4157628 w 4381009"/>
              <a:gd name="connsiteY1" fmla="*/ 0 h 5892104"/>
              <a:gd name="connsiteX2" fmla="*/ 4169302 w 4381009"/>
              <a:gd name="connsiteY2" fmla="*/ 68659 h 5892104"/>
              <a:gd name="connsiteX3" fmla="*/ 4191571 w 4381009"/>
              <a:gd name="connsiteY3" fmla="*/ 205472 h 5892104"/>
              <a:gd name="connsiteX4" fmla="*/ 4213368 w 4381009"/>
              <a:gd name="connsiteY4" fmla="*/ 342890 h 5892104"/>
              <a:gd name="connsiteX5" fmla="*/ 4232030 w 4381009"/>
              <a:gd name="connsiteY5" fmla="*/ 480913 h 5892104"/>
              <a:gd name="connsiteX6" fmla="*/ 4250848 w 4381009"/>
              <a:gd name="connsiteY6" fmla="*/ 618332 h 5892104"/>
              <a:gd name="connsiteX7" fmla="*/ 4268412 w 4381009"/>
              <a:gd name="connsiteY7" fmla="*/ 756355 h 5892104"/>
              <a:gd name="connsiteX8" fmla="*/ 4283467 w 4381009"/>
              <a:gd name="connsiteY8" fmla="*/ 892563 h 5892104"/>
              <a:gd name="connsiteX9" fmla="*/ 4297737 w 4381009"/>
              <a:gd name="connsiteY9" fmla="*/ 1030587 h 5892104"/>
              <a:gd name="connsiteX10" fmla="*/ 4310754 w 4381009"/>
              <a:gd name="connsiteY10" fmla="*/ 1168005 h 5892104"/>
              <a:gd name="connsiteX11" fmla="*/ 4322045 w 4381009"/>
              <a:gd name="connsiteY11" fmla="*/ 1303002 h 5892104"/>
              <a:gd name="connsiteX12" fmla="*/ 4333336 w 4381009"/>
              <a:gd name="connsiteY12" fmla="*/ 1439815 h 5892104"/>
              <a:gd name="connsiteX13" fmla="*/ 4342745 w 4381009"/>
              <a:gd name="connsiteY13" fmla="*/ 1574812 h 5892104"/>
              <a:gd name="connsiteX14" fmla="*/ 4350115 w 4381009"/>
              <a:gd name="connsiteY14" fmla="*/ 1709808 h 5892104"/>
              <a:gd name="connsiteX15" fmla="*/ 4357799 w 4381009"/>
              <a:gd name="connsiteY15" fmla="*/ 1844200 h 5892104"/>
              <a:gd name="connsiteX16" fmla="*/ 4364229 w 4381009"/>
              <a:gd name="connsiteY16" fmla="*/ 1977381 h 5892104"/>
              <a:gd name="connsiteX17" fmla="*/ 4368777 w 4381009"/>
              <a:gd name="connsiteY17" fmla="*/ 2109351 h 5892104"/>
              <a:gd name="connsiteX18" fmla="*/ 4372697 w 4381009"/>
              <a:gd name="connsiteY18" fmla="*/ 2241321 h 5892104"/>
              <a:gd name="connsiteX19" fmla="*/ 4376461 w 4381009"/>
              <a:gd name="connsiteY19" fmla="*/ 2372080 h 5892104"/>
              <a:gd name="connsiteX20" fmla="*/ 4378186 w 4381009"/>
              <a:gd name="connsiteY20" fmla="*/ 2501023 h 5892104"/>
              <a:gd name="connsiteX21" fmla="*/ 4380068 w 4381009"/>
              <a:gd name="connsiteY21" fmla="*/ 2629966 h 5892104"/>
              <a:gd name="connsiteX22" fmla="*/ 4381009 w 4381009"/>
              <a:gd name="connsiteY22" fmla="*/ 2757093 h 5892104"/>
              <a:gd name="connsiteX23" fmla="*/ 4380068 w 4381009"/>
              <a:gd name="connsiteY23" fmla="*/ 2883010 h 5892104"/>
              <a:gd name="connsiteX24" fmla="*/ 4380068 w 4381009"/>
              <a:gd name="connsiteY24" fmla="*/ 3007715 h 5892104"/>
              <a:gd name="connsiteX25" fmla="*/ 4378186 w 4381009"/>
              <a:gd name="connsiteY25" fmla="*/ 3131210 h 5892104"/>
              <a:gd name="connsiteX26" fmla="*/ 4375363 w 4381009"/>
              <a:gd name="connsiteY26" fmla="*/ 3252283 h 5892104"/>
              <a:gd name="connsiteX27" fmla="*/ 4372697 w 4381009"/>
              <a:gd name="connsiteY27" fmla="*/ 3372146 h 5892104"/>
              <a:gd name="connsiteX28" fmla="*/ 4369718 w 4381009"/>
              <a:gd name="connsiteY28" fmla="*/ 3489587 h 5892104"/>
              <a:gd name="connsiteX29" fmla="*/ 4365170 w 4381009"/>
              <a:gd name="connsiteY29" fmla="*/ 3606423 h 5892104"/>
              <a:gd name="connsiteX30" fmla="*/ 4360309 w 4381009"/>
              <a:gd name="connsiteY30" fmla="*/ 3721443 h 5892104"/>
              <a:gd name="connsiteX31" fmla="*/ 4355918 w 4381009"/>
              <a:gd name="connsiteY31" fmla="*/ 3834041 h 5892104"/>
              <a:gd name="connsiteX32" fmla="*/ 4343529 w 4381009"/>
              <a:gd name="connsiteY32" fmla="*/ 4053789 h 5892104"/>
              <a:gd name="connsiteX33" fmla="*/ 4330356 w 4381009"/>
              <a:gd name="connsiteY33" fmla="*/ 4264457 h 5892104"/>
              <a:gd name="connsiteX34" fmla="*/ 4316556 w 4381009"/>
              <a:gd name="connsiteY34" fmla="*/ 4466650 h 5892104"/>
              <a:gd name="connsiteX35" fmla="*/ 4301344 w 4381009"/>
              <a:gd name="connsiteY35" fmla="*/ 4657946 h 5892104"/>
              <a:gd name="connsiteX36" fmla="*/ 4285506 w 4381009"/>
              <a:gd name="connsiteY36" fmla="*/ 4840767 h 5892104"/>
              <a:gd name="connsiteX37" fmla="*/ 4268412 w 4381009"/>
              <a:gd name="connsiteY37" fmla="*/ 5010269 h 5892104"/>
              <a:gd name="connsiteX38" fmla="*/ 4251633 w 4381009"/>
              <a:gd name="connsiteY38" fmla="*/ 5169481 h 5892104"/>
              <a:gd name="connsiteX39" fmla="*/ 4234853 w 4381009"/>
              <a:gd name="connsiteY39" fmla="*/ 5315980 h 5892104"/>
              <a:gd name="connsiteX40" fmla="*/ 4219014 w 4381009"/>
              <a:gd name="connsiteY40" fmla="*/ 5450371 h 5892104"/>
              <a:gd name="connsiteX41" fmla="*/ 4203959 w 4381009"/>
              <a:gd name="connsiteY41" fmla="*/ 5569628 h 5892104"/>
              <a:gd name="connsiteX42" fmla="*/ 4189689 w 4381009"/>
              <a:gd name="connsiteY42" fmla="*/ 5677384 h 5892104"/>
              <a:gd name="connsiteX43" fmla="*/ 4177770 w 4381009"/>
              <a:gd name="connsiteY43" fmla="*/ 5768189 h 5892104"/>
              <a:gd name="connsiteX44" fmla="*/ 4166479 w 4381009"/>
              <a:gd name="connsiteY44" fmla="*/ 5844465 h 5892104"/>
              <a:gd name="connsiteX45" fmla="*/ 4159132 w 4381009"/>
              <a:gd name="connsiteY45" fmla="*/ 5892104 h 5892104"/>
              <a:gd name="connsiteX46" fmla="*/ 0 w 4381009"/>
              <a:gd name="connsiteY46" fmla="*/ 5892104 h 589210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</a:cxnLst>
            <a:rect l="l" t="t" r="r" b="b"/>
            <a:pathLst>
              <a:path w="4381009" h="5892104">
                <a:moveTo>
                  <a:pt x="0" y="0"/>
                </a:moveTo>
                <a:lnTo>
                  <a:pt x="4157628" y="0"/>
                </a:lnTo>
                <a:lnTo>
                  <a:pt x="4169302" y="68659"/>
                </a:lnTo>
                <a:lnTo>
                  <a:pt x="4191571" y="205472"/>
                </a:lnTo>
                <a:lnTo>
                  <a:pt x="4213368" y="342890"/>
                </a:lnTo>
                <a:lnTo>
                  <a:pt x="4232030" y="480913"/>
                </a:lnTo>
                <a:lnTo>
                  <a:pt x="4250848" y="618332"/>
                </a:lnTo>
                <a:lnTo>
                  <a:pt x="4268412" y="756355"/>
                </a:lnTo>
                <a:lnTo>
                  <a:pt x="4283467" y="892563"/>
                </a:lnTo>
                <a:lnTo>
                  <a:pt x="4297737" y="1030587"/>
                </a:lnTo>
                <a:lnTo>
                  <a:pt x="4310754" y="1168005"/>
                </a:lnTo>
                <a:lnTo>
                  <a:pt x="4322045" y="1303002"/>
                </a:lnTo>
                <a:lnTo>
                  <a:pt x="4333336" y="1439815"/>
                </a:lnTo>
                <a:lnTo>
                  <a:pt x="4342745" y="1574812"/>
                </a:lnTo>
                <a:lnTo>
                  <a:pt x="4350115" y="1709808"/>
                </a:lnTo>
                <a:lnTo>
                  <a:pt x="4357799" y="1844200"/>
                </a:lnTo>
                <a:lnTo>
                  <a:pt x="4364229" y="1977381"/>
                </a:lnTo>
                <a:lnTo>
                  <a:pt x="4368777" y="2109351"/>
                </a:lnTo>
                <a:lnTo>
                  <a:pt x="4372697" y="2241321"/>
                </a:lnTo>
                <a:lnTo>
                  <a:pt x="4376461" y="2372080"/>
                </a:lnTo>
                <a:lnTo>
                  <a:pt x="4378186" y="2501023"/>
                </a:lnTo>
                <a:lnTo>
                  <a:pt x="4380068" y="2629966"/>
                </a:lnTo>
                <a:lnTo>
                  <a:pt x="4381009" y="2757093"/>
                </a:lnTo>
                <a:lnTo>
                  <a:pt x="4380068" y="2883010"/>
                </a:lnTo>
                <a:lnTo>
                  <a:pt x="4380068" y="3007715"/>
                </a:lnTo>
                <a:lnTo>
                  <a:pt x="4378186" y="3131210"/>
                </a:lnTo>
                <a:lnTo>
                  <a:pt x="4375363" y="3252283"/>
                </a:lnTo>
                <a:lnTo>
                  <a:pt x="4372697" y="3372146"/>
                </a:lnTo>
                <a:lnTo>
                  <a:pt x="4369718" y="3489587"/>
                </a:lnTo>
                <a:lnTo>
                  <a:pt x="4365170" y="3606423"/>
                </a:lnTo>
                <a:lnTo>
                  <a:pt x="4360309" y="3721443"/>
                </a:lnTo>
                <a:lnTo>
                  <a:pt x="4355918" y="3834041"/>
                </a:lnTo>
                <a:lnTo>
                  <a:pt x="4343529" y="4053789"/>
                </a:lnTo>
                <a:lnTo>
                  <a:pt x="4330356" y="4264457"/>
                </a:lnTo>
                <a:lnTo>
                  <a:pt x="4316556" y="4466650"/>
                </a:lnTo>
                <a:lnTo>
                  <a:pt x="4301344" y="4657946"/>
                </a:lnTo>
                <a:lnTo>
                  <a:pt x="4285506" y="4840767"/>
                </a:lnTo>
                <a:lnTo>
                  <a:pt x="4268412" y="5010269"/>
                </a:lnTo>
                <a:lnTo>
                  <a:pt x="4251633" y="5169481"/>
                </a:lnTo>
                <a:lnTo>
                  <a:pt x="4234853" y="5315980"/>
                </a:lnTo>
                <a:lnTo>
                  <a:pt x="4219014" y="5450371"/>
                </a:lnTo>
                <a:lnTo>
                  <a:pt x="4203959" y="5569628"/>
                </a:lnTo>
                <a:lnTo>
                  <a:pt x="4189689" y="5677384"/>
                </a:lnTo>
                <a:lnTo>
                  <a:pt x="4177770" y="5768189"/>
                </a:lnTo>
                <a:lnTo>
                  <a:pt x="4166479" y="5844465"/>
                </a:lnTo>
                <a:lnTo>
                  <a:pt x="4159132" y="5892104"/>
                </a:lnTo>
                <a:lnTo>
                  <a:pt x="0" y="5892104"/>
                </a:lnTo>
                <a:close/>
              </a:path>
            </a:pathLst>
          </a:custGeom>
          <a:solidFill>
            <a:srgbClr val="4040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5DAE76F-3446-4D6E-AC89-D2E604EA2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029" y="1012004"/>
            <a:ext cx="3416158" cy="4795408"/>
          </a:xfrm>
        </p:spPr>
        <p:txBody>
          <a:bodyPr>
            <a:normAutofit/>
          </a:bodyPr>
          <a:lstStyle/>
          <a:p>
            <a:r>
              <a:rPr lang="en-US">
                <a:solidFill>
                  <a:srgbClr val="FFFFFF"/>
                </a:solidFill>
                <a:cs typeface="Calibri Light"/>
              </a:rPr>
              <a:t>Inclusion Efforts at a Company Level</a:t>
            </a:r>
            <a:endParaRPr lang="en-US">
              <a:solidFill>
                <a:srgbClr val="FFFFFF"/>
              </a:solidFill>
            </a:endParaRPr>
          </a:p>
        </p:txBody>
      </p:sp>
      <p:graphicFrame>
        <p:nvGraphicFramePr>
          <p:cNvPr id="6" name="Content Placeholder 2">
            <a:extLst>
              <a:ext uri="{FF2B5EF4-FFF2-40B4-BE49-F238E27FC236}">
                <a16:creationId xmlns:a16="http://schemas.microsoft.com/office/drawing/2014/main" id="{26656D0C-D607-46D5-9939-579A659B97A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8896296"/>
              </p:ext>
            </p:extLst>
          </p:nvPr>
        </p:nvGraphicFramePr>
        <p:xfrm>
          <a:off x="5194300" y="470924"/>
          <a:ext cx="6513604" cy="588542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710235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: Shape 8">
            <a:extLst>
              <a:ext uri="{FF2B5EF4-FFF2-40B4-BE49-F238E27FC236}">
                <a16:creationId xmlns:a16="http://schemas.microsoft.com/office/drawing/2014/main" id="{42285737-90EE-47DC-AC80-8AE156B119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V="1">
            <a:off x="-1" y="-1"/>
            <a:ext cx="4403709" cy="6858001"/>
          </a:xfrm>
          <a:custGeom>
            <a:avLst/>
            <a:gdLst>
              <a:gd name="connsiteX0" fmla="*/ 3223890 w 4403709"/>
              <a:gd name="connsiteY0" fmla="*/ 6858001 h 6858001"/>
              <a:gd name="connsiteX1" fmla="*/ 4101908 w 4403709"/>
              <a:gd name="connsiteY1" fmla="*/ 6858001 h 6858001"/>
              <a:gd name="connsiteX2" fmla="*/ 3254950 w 4403709"/>
              <a:gd name="connsiteY2" fmla="*/ 1599356 h 6858001"/>
              <a:gd name="connsiteX3" fmla="*/ 3254950 w 4403709"/>
              <a:gd name="connsiteY3" fmla="*/ 1594062 h 6858001"/>
              <a:gd name="connsiteX4" fmla="*/ 4403709 w 4403709"/>
              <a:gd name="connsiteY4" fmla="*/ 0 h 6858001"/>
              <a:gd name="connsiteX5" fmla="*/ 3254950 w 4403709"/>
              <a:gd name="connsiteY5" fmla="*/ 0 h 6858001"/>
              <a:gd name="connsiteX6" fmla="*/ 2903520 w 4403709"/>
              <a:gd name="connsiteY6" fmla="*/ 0 h 6858001"/>
              <a:gd name="connsiteX7" fmla="*/ 0 w 4403709"/>
              <a:gd name="connsiteY7" fmla="*/ 0 h 6858001"/>
              <a:gd name="connsiteX8" fmla="*/ 0 w 4403709"/>
              <a:gd name="connsiteY8" fmla="*/ 6858000 h 6858001"/>
              <a:gd name="connsiteX9" fmla="*/ 3223890 w 4403709"/>
              <a:gd name="connsiteY9" fmla="*/ 6858000 h 685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4403709" h="6858001">
                <a:moveTo>
                  <a:pt x="3223890" y="6858001"/>
                </a:moveTo>
                <a:lnTo>
                  <a:pt x="4101908" y="6858001"/>
                </a:lnTo>
                <a:lnTo>
                  <a:pt x="3254950" y="1599356"/>
                </a:lnTo>
                <a:lnTo>
                  <a:pt x="3254950" y="1594062"/>
                </a:lnTo>
                <a:lnTo>
                  <a:pt x="4403709" y="0"/>
                </a:lnTo>
                <a:lnTo>
                  <a:pt x="3254950" y="0"/>
                </a:lnTo>
                <a:lnTo>
                  <a:pt x="2903520" y="0"/>
                </a:lnTo>
                <a:lnTo>
                  <a:pt x="0" y="0"/>
                </a:lnTo>
                <a:lnTo>
                  <a:pt x="0" y="6858000"/>
                </a:lnTo>
                <a:lnTo>
                  <a:pt x="3223890" y="6858000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pSp>
        <p:nvGrpSpPr>
          <p:cNvPr id="11" name="Group 10">
            <a:extLst>
              <a:ext uri="{FF2B5EF4-FFF2-40B4-BE49-F238E27FC236}">
                <a16:creationId xmlns:a16="http://schemas.microsoft.com/office/drawing/2014/main" id="{B57BDC17-F1B3-455F-BBF1-680AA1F25C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3315292" y="0"/>
            <a:ext cx="2436813" cy="6858001"/>
            <a:chOff x="1320800" y="0"/>
            <a:chExt cx="2436813" cy="6858001"/>
          </a:xfrm>
        </p:grpSpPr>
        <p:sp>
          <p:nvSpPr>
            <p:cNvPr id="12" name="Freeform 6">
              <a:extLst>
                <a:ext uri="{FF2B5EF4-FFF2-40B4-BE49-F238E27FC236}">
                  <a16:creationId xmlns:a16="http://schemas.microsoft.com/office/drawing/2014/main" id="{64E2FA9A-FEF7-4501-B0EB-5E45EDD2177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0"/>
              <a:ext cx="1122363" cy="5329238"/>
            </a:xfrm>
            <a:custGeom>
              <a:avLst/>
              <a:gdLst/>
              <a:ahLst/>
              <a:cxnLst/>
              <a:rect l="0" t="0" r="r" b="b"/>
              <a:pathLst>
                <a:path w="707" h="3357">
                  <a:moveTo>
                    <a:pt x="0" y="3330"/>
                  </a:moveTo>
                  <a:lnTo>
                    <a:pt x="156" y="3357"/>
                  </a:lnTo>
                  <a:lnTo>
                    <a:pt x="707" y="0"/>
                  </a:lnTo>
                  <a:lnTo>
                    <a:pt x="547" y="0"/>
                  </a:lnTo>
                  <a:lnTo>
                    <a:pt x="0" y="3330"/>
                  </a:lnTo>
                  <a:close/>
                </a:path>
              </a:pathLst>
            </a:custGeom>
            <a:solidFill>
              <a:schemeClr val="accent1"/>
            </a:solidFill>
            <a:ln>
              <a:noFill/>
            </a:ln>
          </p:spPr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BC38192B-B4CB-47D4-A3B1-10010247F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0"/>
              <a:ext cx="1117600" cy="5276850"/>
            </a:xfrm>
            <a:custGeom>
              <a:avLst/>
              <a:gdLst/>
              <a:ahLst/>
              <a:cxnLst/>
              <a:rect l="0" t="0" r="r" b="b"/>
              <a:pathLst>
                <a:path w="704" h="3324">
                  <a:moveTo>
                    <a:pt x="704" y="0"/>
                  </a:moveTo>
                  <a:lnTo>
                    <a:pt x="545" y="0"/>
                  </a:lnTo>
                  <a:lnTo>
                    <a:pt x="0" y="3300"/>
                  </a:lnTo>
                  <a:lnTo>
                    <a:pt x="157" y="3324"/>
                  </a:lnTo>
                  <a:lnTo>
                    <a:pt x="704" y="0"/>
                  </a:lnTo>
                  <a:close/>
                </a:path>
              </a:pathLst>
            </a:custGeom>
            <a:solidFill>
              <a:srgbClr val="595959"/>
            </a:solidFill>
            <a:ln>
              <a:noFill/>
            </a:ln>
          </p:spPr>
        </p:sp>
        <p:sp>
          <p:nvSpPr>
            <p:cNvPr id="14" name="Freeform 8">
              <a:extLst>
                <a:ext uri="{FF2B5EF4-FFF2-40B4-BE49-F238E27FC236}">
                  <a16:creationId xmlns:a16="http://schemas.microsoft.com/office/drawing/2014/main" id="{96330E33-E171-4B0F-82B5-AF7230399B5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228725" cy="1619250"/>
            </a:xfrm>
            <a:custGeom>
              <a:avLst/>
              <a:gdLst/>
              <a:ahLst/>
              <a:cxnLst/>
              <a:rect l="0" t="0" r="r" b="b"/>
              <a:pathLst>
                <a:path w="774" h="1020">
                  <a:moveTo>
                    <a:pt x="0" y="0"/>
                  </a:moveTo>
                  <a:lnTo>
                    <a:pt x="740" y="1020"/>
                  </a:lnTo>
                  <a:lnTo>
                    <a:pt x="774" y="10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262626"/>
            </a:solidFill>
            <a:ln>
              <a:noFill/>
            </a:ln>
          </p:spPr>
        </p:sp>
        <p:sp>
          <p:nvSpPr>
            <p:cNvPr id="15" name="Freeform 9">
              <a:extLst>
                <a:ext uri="{FF2B5EF4-FFF2-40B4-BE49-F238E27FC236}">
                  <a16:creationId xmlns:a16="http://schemas.microsoft.com/office/drawing/2014/main" id="{332B1723-69BF-42D7-B757-0FA059E1525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91138"/>
              <a:ext cx="1495425" cy="1566863"/>
            </a:xfrm>
            <a:custGeom>
              <a:avLst/>
              <a:gdLst/>
              <a:ahLst/>
              <a:cxnLst/>
              <a:rect l="0" t="0" r="r" b="b"/>
              <a:pathLst>
                <a:path w="942" h="987">
                  <a:moveTo>
                    <a:pt x="0" y="0"/>
                  </a:moveTo>
                  <a:lnTo>
                    <a:pt x="909" y="987"/>
                  </a:lnTo>
                  <a:lnTo>
                    <a:pt x="942" y="98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</a:schemeClr>
            </a:solidFill>
            <a:ln>
              <a:noFill/>
            </a:ln>
          </p:spPr>
        </p:sp>
        <p:sp>
          <p:nvSpPr>
            <p:cNvPr id="16" name="Freeform 10">
              <a:extLst>
                <a:ext uri="{FF2B5EF4-FFF2-40B4-BE49-F238E27FC236}">
                  <a16:creationId xmlns:a16="http://schemas.microsoft.com/office/drawing/2014/main" id="{F115D62D-1E96-48D1-A78D-D370A0BFB9B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627188" y="5286375"/>
              <a:ext cx="2130425" cy="1571625"/>
            </a:xfrm>
            <a:custGeom>
              <a:avLst/>
              <a:gdLst/>
              <a:ahLst/>
              <a:cxnLst/>
              <a:rect l="0" t="0" r="r" b="b"/>
              <a:pathLst>
                <a:path w="1342" h="990">
                  <a:moveTo>
                    <a:pt x="0" y="3"/>
                  </a:moveTo>
                  <a:lnTo>
                    <a:pt x="942" y="990"/>
                  </a:lnTo>
                  <a:lnTo>
                    <a:pt x="1342" y="990"/>
                  </a:lnTo>
                  <a:lnTo>
                    <a:pt x="156" y="27"/>
                  </a:lnTo>
                  <a:lnTo>
                    <a:pt x="0" y="0"/>
                  </a:lnTo>
                  <a:lnTo>
                    <a:pt x="0" y="3"/>
                  </a:lnTo>
                  <a:close/>
                </a:path>
              </a:pathLst>
            </a:custGeom>
            <a:solidFill>
              <a:schemeClr val="accent1">
                <a:lumMod val="75000"/>
              </a:schemeClr>
            </a:solidFill>
            <a:ln>
              <a:noFill/>
            </a:ln>
          </p:spPr>
        </p:sp>
        <p:sp>
          <p:nvSpPr>
            <p:cNvPr id="17" name="Freeform 11">
              <a:extLst>
                <a:ext uri="{FF2B5EF4-FFF2-40B4-BE49-F238E27FC236}">
                  <a16:creationId xmlns:a16="http://schemas.microsoft.com/office/drawing/2014/main" id="{91C2876A-169D-4822-A766-C00578C88B4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1320800" y="5238750"/>
              <a:ext cx="1695450" cy="1619250"/>
            </a:xfrm>
            <a:custGeom>
              <a:avLst/>
              <a:gdLst/>
              <a:ahLst/>
              <a:cxnLst/>
              <a:rect l="0" t="0" r="r" b="b"/>
              <a:pathLst>
                <a:path w="1068" h="1020">
                  <a:moveTo>
                    <a:pt x="1068" y="1020"/>
                  </a:moveTo>
                  <a:lnTo>
                    <a:pt x="184" y="60"/>
                  </a:lnTo>
                  <a:lnTo>
                    <a:pt x="154" y="27"/>
                  </a:lnTo>
                  <a:lnTo>
                    <a:pt x="157" y="27"/>
                  </a:lnTo>
                  <a:lnTo>
                    <a:pt x="157" y="24"/>
                  </a:lnTo>
                  <a:lnTo>
                    <a:pt x="154" y="24"/>
                  </a:lnTo>
                  <a:lnTo>
                    <a:pt x="0" y="0"/>
                  </a:lnTo>
                  <a:lnTo>
                    <a:pt x="0" y="0"/>
                  </a:lnTo>
                  <a:lnTo>
                    <a:pt x="774" y="1020"/>
                  </a:lnTo>
                  <a:lnTo>
                    <a:pt x="1068" y="1020"/>
                  </a:lnTo>
                  <a:close/>
                </a:path>
              </a:pathLst>
            </a:custGeom>
            <a:solidFill>
              <a:srgbClr val="404040"/>
            </a:solidFill>
            <a:ln>
              <a:noFill/>
            </a:ln>
          </p:spPr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C8DEFD81-FF8E-44FD-937E-1A59E9BAEA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644" y="685800"/>
            <a:ext cx="3507316" cy="5105400"/>
          </a:xfrm>
        </p:spPr>
        <p:txBody>
          <a:bodyPr>
            <a:normAutofit/>
          </a:bodyPr>
          <a:lstStyle/>
          <a:p>
            <a:r>
              <a:rPr lang="en-US" sz="4000">
                <a:solidFill>
                  <a:srgbClr val="FFFFFF"/>
                </a:solidFill>
                <a:cs typeface="Calibri Light"/>
              </a:rPr>
              <a:t>How to: Feature/Amplify Black Voices</a:t>
            </a:r>
          </a:p>
        </p:txBody>
      </p:sp>
      <p:graphicFrame>
        <p:nvGraphicFramePr>
          <p:cNvPr id="5" name="Content Placeholder 2">
            <a:extLst>
              <a:ext uri="{FF2B5EF4-FFF2-40B4-BE49-F238E27FC236}">
                <a16:creationId xmlns:a16="http://schemas.microsoft.com/office/drawing/2014/main" id="{95601022-B961-4721-87AA-75F319AB6D16}"/>
              </a:ext>
            </a:extLst>
          </p:cNvPr>
          <p:cNvGraphicFramePr>
            <a:graphicFrameLocks noGrp="1"/>
          </p:cNvGraphicFramePr>
          <p:nvPr>
            <p:ph idx="1"/>
          </p:nvPr>
        </p:nvGraphicFramePr>
        <p:xfrm>
          <a:off x="5010150" y="685800"/>
          <a:ext cx="6492875" cy="5105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517099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tint val="95000"/>
            <a:satMod val="17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CF202-662A-47DC-A5FB-9FF991A024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1445494"/>
            <a:ext cx="3616856" cy="4376572"/>
          </a:xfrm>
        </p:spPr>
        <p:txBody>
          <a:bodyPr anchor="ctr">
            <a:normAutofit/>
          </a:bodyPr>
          <a:lstStyle/>
          <a:p>
            <a:r>
              <a:rPr lang="en-US" sz="4800">
                <a:cs typeface="Calibri Light"/>
              </a:rPr>
              <a:t>Activists to Follow, Support, and Incorporate into Programs</a:t>
            </a:r>
            <a:endParaRPr lang="en-US" sz="4800"/>
          </a:p>
        </p:txBody>
      </p:sp>
      <p:sp>
        <p:nvSpPr>
          <p:cNvPr id="5" name="Freeform: Shape 7">
            <a:extLst>
              <a:ext uri="{FF2B5EF4-FFF2-40B4-BE49-F238E27FC236}">
                <a16:creationId xmlns:a16="http://schemas.microsoft.com/office/drawing/2014/main" id="{DFF2AC85-FAA0-4844-813F-83C04D7382E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7636" y="0"/>
            <a:ext cx="7281316" cy="6858000"/>
          </a:xfrm>
          <a:custGeom>
            <a:avLst/>
            <a:gdLst>
              <a:gd name="connsiteX0" fmla="*/ 361354 w 7281316"/>
              <a:gd name="connsiteY0" fmla="*/ 0 h 6858000"/>
              <a:gd name="connsiteX1" fmla="*/ 7281316 w 7281316"/>
              <a:gd name="connsiteY1" fmla="*/ 0 h 6858000"/>
              <a:gd name="connsiteX2" fmla="*/ 7281316 w 7281316"/>
              <a:gd name="connsiteY2" fmla="*/ 6858000 h 6858000"/>
              <a:gd name="connsiteX3" fmla="*/ 696735 w 7281316"/>
              <a:gd name="connsiteY3" fmla="*/ 6858000 h 6858000"/>
              <a:gd name="connsiteX4" fmla="*/ 690849 w 7281316"/>
              <a:gd name="connsiteY4" fmla="*/ 6842426 h 6858000"/>
              <a:gd name="connsiteX5" fmla="*/ 335637 w 7281316"/>
              <a:gd name="connsiteY5" fmla="*/ 94722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281316" h="6858000">
                <a:moveTo>
                  <a:pt x="361354" y="0"/>
                </a:moveTo>
                <a:lnTo>
                  <a:pt x="7281316" y="0"/>
                </a:lnTo>
                <a:lnTo>
                  <a:pt x="7281316" y="6858000"/>
                </a:lnTo>
                <a:lnTo>
                  <a:pt x="696735" y="6858000"/>
                </a:lnTo>
                <a:lnTo>
                  <a:pt x="690849" y="6842426"/>
                </a:lnTo>
                <a:cubicBezTo>
                  <a:pt x="-65870" y="4704140"/>
                  <a:pt x="-226206" y="2374054"/>
                  <a:pt x="335637" y="94722"/>
                </a:cubicBez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: Shape 9">
            <a:extLst>
              <a:ext uri="{FF2B5EF4-FFF2-40B4-BE49-F238E27FC236}">
                <a16:creationId xmlns:a16="http://schemas.microsoft.com/office/drawing/2014/main" id="{89CC0F1E-BAA2-47B1-8F83-7ECB9FD9E0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189558" y="0"/>
            <a:ext cx="6999394" cy="6858000"/>
          </a:xfrm>
          <a:custGeom>
            <a:avLst/>
            <a:gdLst>
              <a:gd name="connsiteX0" fmla="*/ 6999394 w 6999394"/>
              <a:gd name="connsiteY0" fmla="*/ 0 h 6858000"/>
              <a:gd name="connsiteX1" fmla="*/ 6999394 w 6999394"/>
              <a:gd name="connsiteY1" fmla="*/ 6858000 h 6858000"/>
              <a:gd name="connsiteX2" fmla="*/ 717029 w 6999394"/>
              <a:gd name="connsiteY2" fmla="*/ 6858000 h 6858000"/>
              <a:gd name="connsiteX3" fmla="*/ 623642 w 6999394"/>
              <a:gd name="connsiteY3" fmla="*/ 6599363 h 6858000"/>
              <a:gd name="connsiteX4" fmla="*/ 319533 w 6999394"/>
              <a:gd name="connsiteY4" fmla="*/ 193787 h 6858000"/>
              <a:gd name="connsiteX5" fmla="*/ 371685 w 6999394"/>
              <a:gd name="connsiteY5" fmla="*/ 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6999394" h="6858000">
                <a:moveTo>
                  <a:pt x="6999394" y="0"/>
                </a:moveTo>
                <a:lnTo>
                  <a:pt x="6999394" y="6858000"/>
                </a:lnTo>
                <a:lnTo>
                  <a:pt x="717029" y="6858000"/>
                </a:lnTo>
                <a:lnTo>
                  <a:pt x="623642" y="6599363"/>
                </a:lnTo>
                <a:cubicBezTo>
                  <a:pt x="-67685" y="4563346"/>
                  <a:pt x="-206622" y="2355719"/>
                  <a:pt x="319533" y="193787"/>
                </a:cubicBezTo>
                <a:lnTo>
                  <a:pt x="371685" y="1"/>
                </a:lnTo>
                <a:close/>
              </a:path>
            </a:pathLst>
          </a:custGeom>
          <a:solidFill>
            <a:schemeClr val="tx1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2FEDC2-C6DD-4E98-A75F-C4CA839BB2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1399032"/>
            <a:ext cx="5501834" cy="4471416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200">
                <a:solidFill>
                  <a:schemeClr val="bg1"/>
                </a:solidFill>
                <a:cs typeface="Calibri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Rachel Cargle</a:t>
            </a:r>
            <a:r>
              <a:rPr lang="en-US" sz="2200">
                <a:solidFill>
                  <a:schemeClr val="bg1"/>
                </a:solidFill>
                <a:cs typeface="Calibri"/>
              </a:rPr>
              <a:t>: The Great Unlearn. Subscription-based newsletter, 30 day program on how to be an ally to black women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Ijeoma Oluo</a:t>
            </a:r>
            <a:r>
              <a:rPr lang="en-US" sz="2200">
                <a:solidFill>
                  <a:schemeClr val="bg1"/>
                </a:solidFill>
                <a:cs typeface="Calibri"/>
              </a:rPr>
              <a:t>: Has classes with a monthly subscription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Ibram X. Kendi</a:t>
            </a:r>
            <a:r>
              <a:rPr lang="en-US" sz="2200">
                <a:solidFill>
                  <a:schemeClr val="bg1"/>
                </a:solidFill>
                <a:cs typeface="Calibri"/>
              </a:rPr>
              <a:t>: Founding Director of The Antiracist Research &amp; Policy Center, launching BU Center for Antiracist research </a:t>
            </a:r>
          </a:p>
          <a:p>
            <a:r>
              <a:rPr lang="en-US" sz="2200">
                <a:solidFill>
                  <a:schemeClr val="bg1"/>
                </a:solidFill>
                <a:cs typeface="Calibri"/>
              </a:rPr>
              <a:t>Resources with more activists: </a:t>
            </a:r>
            <a:r>
              <a:rPr lang="en-US" sz="2200">
                <a:solidFill>
                  <a:schemeClr val="bg1"/>
                </a:solidFill>
                <a:cs typeface="Calibri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14 Anti-Racism Educators &amp; Activists To Follow And Support Online</a:t>
            </a:r>
            <a:endParaRPr lang="en-US" sz="2200">
              <a:solidFill>
                <a:schemeClr val="bg1"/>
              </a:solidFill>
              <a:cs typeface="Calibri"/>
            </a:endParaRPr>
          </a:p>
          <a:p>
            <a:endParaRPr lang="en-US" sz="2200">
              <a:solidFill>
                <a:srgbClr val="FFFFFF"/>
              </a:solidFill>
              <a:cs typeface="Calibri"/>
            </a:endParaRPr>
          </a:p>
          <a:p>
            <a:pPr marL="0" indent="0">
              <a:buNone/>
            </a:pPr>
            <a:endParaRPr lang="en-US" sz="2200">
              <a:solidFill>
                <a:schemeClr val="bg1"/>
              </a:solidFill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5442178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3CD251C-A887-4D2F-925B-FC09719853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3B2069EE-A08E-44F0-B3F9-3CF8CC2DCA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6126740" cy="6857542"/>
          </a:xfrm>
          <a:custGeom>
            <a:avLst/>
            <a:gdLst>
              <a:gd name="connsiteX0" fmla="*/ 0 w 6126740"/>
              <a:gd name="connsiteY0" fmla="*/ 0 h 6857542"/>
              <a:gd name="connsiteX1" fmla="*/ 4980067 w 6126740"/>
              <a:gd name="connsiteY1" fmla="*/ 0 h 6857542"/>
              <a:gd name="connsiteX2" fmla="*/ 4992714 w 6126740"/>
              <a:gd name="connsiteY2" fmla="*/ 31774 h 6857542"/>
              <a:gd name="connsiteX3" fmla="*/ 6047722 w 6126740"/>
              <a:gd name="connsiteY3" fmla="*/ 2682457 h 6857542"/>
              <a:gd name="connsiteX4" fmla="*/ 6047722 w 6126740"/>
              <a:gd name="connsiteY4" fmla="*/ 3752208 h 6857542"/>
              <a:gd name="connsiteX5" fmla="*/ 4890218 w 6126740"/>
              <a:gd name="connsiteY5" fmla="*/ 6660411 h 6857542"/>
              <a:gd name="connsiteX6" fmla="*/ 4811756 w 6126740"/>
              <a:gd name="connsiteY6" fmla="*/ 6857542 h 6857542"/>
              <a:gd name="connsiteX7" fmla="*/ 0 w 6126740"/>
              <a:gd name="connsiteY7" fmla="*/ 6857542 h 68575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6126740" h="6857542">
                <a:moveTo>
                  <a:pt x="0" y="0"/>
                </a:moveTo>
                <a:lnTo>
                  <a:pt x="4980067" y="0"/>
                </a:lnTo>
                <a:lnTo>
                  <a:pt x="4992714" y="31774"/>
                </a:lnTo>
                <a:cubicBezTo>
                  <a:pt x="6047722" y="2682457"/>
                  <a:pt x="6047722" y="2682457"/>
                  <a:pt x="6047722" y="2682457"/>
                </a:cubicBezTo>
                <a:cubicBezTo>
                  <a:pt x="6153080" y="2988100"/>
                  <a:pt x="6153080" y="3446565"/>
                  <a:pt x="6047722" y="3752208"/>
                </a:cubicBezTo>
                <a:cubicBezTo>
                  <a:pt x="5563735" y="4968215"/>
                  <a:pt x="5185620" y="5918220"/>
                  <a:pt x="4890218" y="6660411"/>
                </a:cubicBezTo>
                <a:lnTo>
                  <a:pt x="4811756" y="6857542"/>
                </a:lnTo>
                <a:lnTo>
                  <a:pt x="0" y="6857542"/>
                </a:lnTo>
                <a:close/>
              </a:path>
            </a:pathLst>
          </a:cu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F7005A8-9495-4218-B74C-8F1B37AB3B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290" y="1289146"/>
            <a:ext cx="4153626" cy="4279709"/>
          </a:xfrm>
        </p:spPr>
        <p:txBody>
          <a:bodyPr anchor="ctr">
            <a:normAutofit/>
          </a:bodyPr>
          <a:lstStyle/>
          <a:p>
            <a:pPr algn="r"/>
            <a:r>
              <a:rPr lang="en-US" sz="5400">
                <a:solidFill>
                  <a:schemeClr val="bg1"/>
                </a:solidFill>
                <a:cs typeface="Calibri Light"/>
              </a:rPr>
              <a:t>Steps The Council Can Take</a:t>
            </a:r>
            <a:endParaRPr lang="en-US" sz="5400">
              <a:solidFill>
                <a:schemeClr val="bg1"/>
              </a:solidFill>
            </a:endParaRP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E12BF2FB-8A96-4B53-86A0-04755C545E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6103027" y="681628"/>
            <a:ext cx="1562267" cy="1172973"/>
            <a:chOff x="7493121" y="1000124"/>
            <a:chExt cx="1562267" cy="1172973"/>
          </a:xfrm>
        </p:grpSpPr>
        <p:sp>
          <p:nvSpPr>
            <p:cNvPr id="13" name="Freeform 5">
              <a:extLst>
                <a:ext uri="{FF2B5EF4-FFF2-40B4-BE49-F238E27FC236}">
                  <a16:creationId xmlns:a16="http://schemas.microsoft.com/office/drawing/2014/main" id="{893D4739-55F8-4E73-8F98-AF42D54BD4A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7493121" y="1348782"/>
              <a:ext cx="935037" cy="8243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5">
              <a:extLst>
                <a:ext uri="{FF2B5EF4-FFF2-40B4-BE49-F238E27FC236}">
                  <a16:creationId xmlns:a16="http://schemas.microsoft.com/office/drawing/2014/main" id="{A1AA190F-FB42-4BED-8AA1-A5A01B43C916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>
              <a:spLocks/>
            </p:cNv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 bwMode="auto">
            <a:xfrm>
              <a:off x="8293221" y="1000124"/>
              <a:ext cx="762167" cy="671915"/>
            </a:xfrm>
            <a:custGeom>
              <a:avLst/>
              <a:gdLst>
                <a:gd name="T0" fmla="*/ 225 w 785"/>
                <a:gd name="T1" fmla="*/ 692 h 692"/>
                <a:gd name="T2" fmla="*/ 177 w 785"/>
                <a:gd name="T3" fmla="*/ 665 h 692"/>
                <a:gd name="T4" fmla="*/ 9 w 785"/>
                <a:gd name="T5" fmla="*/ 374 h 692"/>
                <a:gd name="T6" fmla="*/ 9 w 785"/>
                <a:gd name="T7" fmla="*/ 318 h 692"/>
                <a:gd name="T8" fmla="*/ 177 w 785"/>
                <a:gd name="T9" fmla="*/ 27 h 692"/>
                <a:gd name="T10" fmla="*/ 225 w 785"/>
                <a:gd name="T11" fmla="*/ 0 h 692"/>
                <a:gd name="T12" fmla="*/ 561 w 785"/>
                <a:gd name="T13" fmla="*/ 0 h 692"/>
                <a:gd name="T14" fmla="*/ 609 w 785"/>
                <a:gd name="T15" fmla="*/ 27 h 692"/>
                <a:gd name="T16" fmla="*/ 777 w 785"/>
                <a:gd name="T17" fmla="*/ 318 h 692"/>
                <a:gd name="T18" fmla="*/ 777 w 785"/>
                <a:gd name="T19" fmla="*/ 374 h 692"/>
                <a:gd name="T20" fmla="*/ 609 w 785"/>
                <a:gd name="T21" fmla="*/ 665 h 692"/>
                <a:gd name="T22" fmla="*/ 561 w 785"/>
                <a:gd name="T23" fmla="*/ 692 h 692"/>
                <a:gd name="T24" fmla="*/ 225 w 785"/>
                <a:gd name="T25" fmla="*/ 692 h 6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</a:cxnLst>
              <a:rect l="0" t="0" r="r" b="b"/>
              <a:pathLst>
                <a:path w="785" h="692">
                  <a:moveTo>
                    <a:pt x="225" y="692"/>
                  </a:moveTo>
                  <a:cubicBezTo>
                    <a:pt x="207" y="692"/>
                    <a:pt x="185" y="680"/>
                    <a:pt x="177" y="665"/>
                  </a:cubicBezTo>
                  <a:cubicBezTo>
                    <a:pt x="9" y="374"/>
                    <a:pt x="9" y="374"/>
                    <a:pt x="9" y="374"/>
                  </a:cubicBezTo>
                  <a:cubicBezTo>
                    <a:pt x="0" y="358"/>
                    <a:pt x="0" y="334"/>
                    <a:pt x="9" y="318"/>
                  </a:cubicBezTo>
                  <a:cubicBezTo>
                    <a:pt x="177" y="27"/>
                    <a:pt x="177" y="27"/>
                    <a:pt x="177" y="27"/>
                  </a:cubicBezTo>
                  <a:cubicBezTo>
                    <a:pt x="185" y="12"/>
                    <a:pt x="207" y="0"/>
                    <a:pt x="225" y="0"/>
                  </a:cubicBezTo>
                  <a:cubicBezTo>
                    <a:pt x="561" y="0"/>
                    <a:pt x="561" y="0"/>
                    <a:pt x="561" y="0"/>
                  </a:cubicBezTo>
                  <a:cubicBezTo>
                    <a:pt x="578" y="0"/>
                    <a:pt x="600" y="12"/>
                    <a:pt x="609" y="27"/>
                  </a:cubicBezTo>
                  <a:cubicBezTo>
                    <a:pt x="777" y="318"/>
                    <a:pt x="777" y="318"/>
                    <a:pt x="777" y="318"/>
                  </a:cubicBezTo>
                  <a:cubicBezTo>
                    <a:pt x="785" y="334"/>
                    <a:pt x="785" y="358"/>
                    <a:pt x="777" y="374"/>
                  </a:cubicBezTo>
                  <a:cubicBezTo>
                    <a:pt x="609" y="665"/>
                    <a:pt x="609" y="665"/>
                    <a:pt x="609" y="665"/>
                  </a:cubicBezTo>
                  <a:cubicBezTo>
                    <a:pt x="600" y="680"/>
                    <a:pt x="578" y="692"/>
                    <a:pt x="561" y="692"/>
                  </a:cubicBezTo>
                  <a:lnTo>
                    <a:pt x="225" y="692"/>
                  </a:lnTo>
                  <a:close/>
                </a:path>
              </a:pathLst>
            </a:custGeom>
            <a:noFill/>
            <a:ln w="28575" cmpd="sng">
              <a:solidFill>
                <a:schemeClr val="tx1"/>
              </a:solidFill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1F57F6-6D0F-429E-9400-488BE4CD6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94140" y="2788395"/>
            <a:ext cx="4776711" cy="3148798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1700" dirty="0">
                <a:cs typeface="Calibri"/>
              </a:rPr>
              <a:t>Members can contribute financially to industry-wide D&amp;I efforts through the Council</a:t>
            </a:r>
            <a:endParaRPr lang="en-US" sz="1700">
              <a:cs typeface="Calibri"/>
            </a:endParaRPr>
          </a:p>
          <a:p>
            <a:r>
              <a:rPr lang="en-US" sz="1700" dirty="0">
                <a:ea typeface="+mn-lt"/>
                <a:cs typeface="+mn-lt"/>
              </a:rPr>
              <a:t>Partner with minority youth organizations</a:t>
            </a:r>
          </a:p>
          <a:p>
            <a:r>
              <a:rPr lang="en-US" sz="1700" dirty="0">
                <a:ea typeface="+mn-lt"/>
                <a:cs typeface="+mn-lt"/>
              </a:rPr>
              <a:t>Diversity center on Council’s web page</a:t>
            </a:r>
          </a:p>
          <a:p>
            <a:r>
              <a:rPr lang="en-US" sz="1700" dirty="0">
                <a:ea typeface="+mn-lt"/>
                <a:cs typeface="+mn-lt"/>
              </a:rPr>
              <a:t>Newsletter for diversity/ anti-racism work</a:t>
            </a:r>
          </a:p>
          <a:p>
            <a:r>
              <a:rPr lang="en-US" sz="1700" dirty="0">
                <a:ea typeface="+mn-lt"/>
                <a:cs typeface="+mn-lt"/>
              </a:rPr>
              <a:t>More content on Leader’s Edge about diversity</a:t>
            </a:r>
          </a:p>
          <a:p>
            <a:endParaRPr lang="en-US" sz="1700">
              <a:ea typeface="+mn-lt"/>
              <a:cs typeface="+mn-lt"/>
            </a:endParaRPr>
          </a:p>
          <a:p>
            <a:endParaRPr lang="en-US" sz="1700">
              <a:cs typeface="Calibri"/>
            </a:endParaRPr>
          </a:p>
          <a:p>
            <a:endParaRPr lang="en-US" sz="1700">
              <a:cs typeface="Calibri"/>
            </a:endParaRPr>
          </a:p>
          <a:p>
            <a:pPr lvl="1"/>
            <a:endParaRPr lang="en-US" sz="1700">
              <a:cs typeface="Calibri"/>
            </a:endParaRPr>
          </a:p>
          <a:p>
            <a:pPr lvl="1"/>
            <a:endParaRPr lang="en-US" sz="1700"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2708719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749</Words>
  <Application>Microsoft Office PowerPoint</Application>
  <PresentationFormat>Widescreen</PresentationFormat>
  <Paragraphs>82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D&amp;I Initiatives</vt:lpstr>
      <vt:lpstr>Current Diversity and Inclusion Trends among CIAB Member Firms</vt:lpstr>
      <vt:lpstr>D&amp;I in Insurance Research</vt:lpstr>
      <vt:lpstr>Notable Recognition for D&amp;I</vt:lpstr>
      <vt:lpstr>Diversifying  the Insurance Industry </vt:lpstr>
      <vt:lpstr>Inclusion Efforts at a Company Level</vt:lpstr>
      <vt:lpstr>How to: Feature/Amplify Black Voices</vt:lpstr>
      <vt:lpstr>Activists to Follow, Support, and Incorporate into Programs</vt:lpstr>
      <vt:lpstr>Steps The Council Can Take</vt:lpstr>
      <vt:lpstr>D&amp;I Resource Center</vt:lpstr>
      <vt:lpstr>Conclusion/Q&amp;A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Jennie Larson</cp:lastModifiedBy>
  <cp:revision>18</cp:revision>
  <dcterms:created xsi:type="dcterms:W3CDTF">2020-07-22T19:05:06Z</dcterms:created>
  <dcterms:modified xsi:type="dcterms:W3CDTF">2020-07-30T22:40:14Z</dcterms:modified>
</cp:coreProperties>
</file>