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61" r:id="rId7"/>
    <p:sldId id="265" r:id="rId8"/>
    <p:sldId id="266" r:id="rId9"/>
    <p:sldId id="259" r:id="rId10"/>
    <p:sldId id="264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1E33E2-5EB1-42FB-9823-6BBB16B69064}" v="79" dt="2020-07-27T19:33:45.493"/>
    <p1510:client id="{27E1F0BE-32B6-46AA-A074-905177D29862}" v="33" dt="2020-07-28T19:14:14.646"/>
    <p1510:client id="{2C65E302-21F0-4CF2-9C58-C78C73155100}" v="13" dt="2020-07-23T16:49:00.374"/>
    <p1510:client id="{3C92F524-7334-4E47-8B63-355EFFC68CDD}" v="220" dt="2020-07-28T19:39:07.400"/>
    <p1510:client id="{4411B92E-BABA-42CC-8F5B-58B8D7015BAA}" v="12" dt="2020-07-23T18:13:49.198"/>
    <p1510:client id="{46D92849-665D-45DA-B78A-451918B95A33}" v="1006" dt="2020-07-23T16:01:32.243"/>
    <p1510:client id="{4D7EAACA-7CC0-47FD-8923-E13573394A06}" v="1" dt="2020-07-22T19:06:59.676"/>
    <p1510:client id="{53F5F824-7EFA-4973-BE30-4F7A5EDFCF4C}" v="62" dt="2020-07-24T16:16:52.216"/>
    <p1510:client id="{642CC6AE-E999-44C9-9B73-9B0A37C3A499}" v="138" dt="2020-07-27T14:50:04.335"/>
    <p1510:client id="{6BBE7C7A-45BC-4E63-AF89-406E7669DC2C}" v="109" dt="2020-07-23T14:45:29.087"/>
    <p1510:client id="{7F255502-610D-4F0A-9ADB-9164506F5418}" v="92" dt="2020-07-22T19:43:17.280"/>
    <p1510:client id="{8C25ECC8-47F4-48D6-9486-751965FE8027}" v="1110" dt="2020-07-22T19:33:54.370"/>
    <p1510:client id="{8DE81C0F-910E-6153-6C77-377AE48752C3}" v="1696" dt="2020-07-28T14:52:57.182"/>
    <p1510:client id="{8E77D84F-9C2A-4A4F-BEE7-5FAD32F7D8B6}" v="2" dt="2020-07-28T14:17:08.013"/>
    <p1510:client id="{8EF57E0A-5D92-4A36-BA2A-94120EC56E2E}" v="250" dt="2020-07-27T15:27:10.001"/>
    <p1510:client id="{9E719976-7F8D-4ADE-A5BC-06CB7CADFD5E}" v="40" dt="2020-07-23T16:02:36.106"/>
    <p1510:client id="{A4ED0D13-7BAA-48E5-BD68-22B865A65106}" v="46" dt="2020-07-27T17:09:10.133"/>
    <p1510:client id="{A8D8B98C-8481-48D9-A03A-42DE6C65131E}" v="121" dt="2020-07-27T19:06:12.076"/>
    <p1510:client id="{ABD71939-3CF2-4CC1-9AC9-796B3E2E1FFB}" v="636" dt="2020-07-22T19:42:05.709"/>
    <p1510:client id="{AC1D4997-2883-4EAE-BE6B-CB626C59C2AD}" v="251" dt="2020-07-27T18:17:29.978"/>
    <p1510:client id="{AF8C58A9-F20F-4B94-876F-183A51A1FF27}" v="229" dt="2020-07-27T15:21:55.758"/>
    <p1510:client id="{C259F4A7-3EB5-44D9-92A3-DA5A239172DE}" v="13" dt="2020-07-28T19:30:22.987"/>
    <p1510:client id="{C87218EA-674B-4F88-8C68-88F2AC5A1878}" v="544" dt="2020-07-28T18:34:54.724"/>
    <p1510:client id="{CABA455E-9F5B-4CA7-9236-519B539D4CB6}" v="490" dt="2020-07-24T16:38:50.579"/>
    <p1510:client id="{D2130FB8-BC74-48A5-AB71-EE754770CBCB}" v="48" dt="2020-07-23T14:41:24.572"/>
    <p1510:client id="{D34DD188-6ACA-40BF-A3CD-54A5E2D3704D}" v="161" dt="2020-07-27T15:01:00.494"/>
    <p1510:client id="{D6A525DF-1CDC-4777-B52E-70DFB35668F0}" v="211" dt="2020-07-23T20:26:18.928"/>
    <p1510:client id="{DB5AC2FB-686E-424E-9967-614E518D5BD2}" v="68" dt="2020-07-22T19:07:25.163"/>
    <p1510:client id="{E06946B9-C795-413E-A759-09F1207F2243}" v="11" dt="2020-07-27T19:10:05.639"/>
    <p1510:client id="{EBFC0C56-65A5-4D63-ADBC-341C62E0647B}" v="38" dt="2020-07-28T19:35:06.889"/>
    <p1510:client id="{FA04D50F-1880-E144-ABBA-627C7C826E85}" v="711" dt="2020-07-24T16:33:14.600"/>
    <p1510:client id="{FEB14E25-0C70-43A4-83B0-6D918FDD3365}" v="53" dt="2020-07-30T16:44:11.7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8"/>
  </p:normalViewPr>
  <p:slideViewPr>
    <p:cSldViewPr snapToGrid="0">
      <p:cViewPr varScale="1">
        <p:scale>
          <a:sx n="109" d="100"/>
          <a:sy n="109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9E0EAE-6C5E-41E1-BF32-92F3F6243AEF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A0E30FF-7956-4C96-971E-5540689BE49D}">
      <dgm:prSet/>
      <dgm:spPr/>
      <dgm:t>
        <a:bodyPr/>
        <a:lstStyle/>
        <a:p>
          <a:r>
            <a:rPr lang="en-US"/>
            <a:t>Education </a:t>
          </a:r>
        </a:p>
      </dgm:t>
    </dgm:pt>
    <dgm:pt modelId="{64A870B0-33E6-4FD2-8DD4-DF0818D9AC67}" type="parTrans" cxnId="{D1D3EF55-399F-45AB-9B8C-221CB767D0B2}">
      <dgm:prSet/>
      <dgm:spPr/>
      <dgm:t>
        <a:bodyPr/>
        <a:lstStyle/>
        <a:p>
          <a:endParaRPr lang="en-US"/>
        </a:p>
      </dgm:t>
    </dgm:pt>
    <dgm:pt modelId="{7486424B-8495-441D-8237-1067A070C4E5}" type="sibTrans" cxnId="{D1D3EF55-399F-45AB-9B8C-221CB767D0B2}">
      <dgm:prSet/>
      <dgm:spPr/>
      <dgm:t>
        <a:bodyPr/>
        <a:lstStyle/>
        <a:p>
          <a:endParaRPr lang="en-US"/>
        </a:p>
      </dgm:t>
    </dgm:pt>
    <dgm:pt modelId="{6EBC134E-2580-4536-81A6-D681DA8E12A9}">
      <dgm:prSet/>
      <dgm:spPr/>
      <dgm:t>
        <a:bodyPr/>
        <a:lstStyle/>
        <a:p>
          <a:pPr rtl="0"/>
          <a:r>
            <a:rPr lang="en-US"/>
            <a:t>Form partnerships with universities and colleges that have a large minority presence</a:t>
          </a:r>
          <a:r>
            <a:rPr lang="en-US">
              <a:latin typeface="Calibri Light" panose="020F0302020204030204"/>
            </a:rPr>
            <a:t> and HBCs</a:t>
          </a:r>
          <a:endParaRPr lang="en-US"/>
        </a:p>
      </dgm:t>
    </dgm:pt>
    <dgm:pt modelId="{346CC70E-7E72-4D17-AA36-440401F7DA62}" type="parTrans" cxnId="{04105B80-932D-4295-B723-4437598BDBD7}">
      <dgm:prSet/>
      <dgm:spPr/>
      <dgm:t>
        <a:bodyPr/>
        <a:lstStyle/>
        <a:p>
          <a:endParaRPr lang="en-US"/>
        </a:p>
      </dgm:t>
    </dgm:pt>
    <dgm:pt modelId="{F253F1A7-1E19-4619-9DD8-AE63ED7D323B}" type="sibTrans" cxnId="{04105B80-932D-4295-B723-4437598BDBD7}">
      <dgm:prSet/>
      <dgm:spPr/>
      <dgm:t>
        <a:bodyPr/>
        <a:lstStyle/>
        <a:p>
          <a:endParaRPr lang="en-US"/>
        </a:p>
      </dgm:t>
    </dgm:pt>
    <dgm:pt modelId="{175D54F9-2697-4930-8586-8870A1DC09B3}">
      <dgm:prSet/>
      <dgm:spPr/>
      <dgm:t>
        <a:bodyPr/>
        <a:lstStyle/>
        <a:p>
          <a:r>
            <a:rPr lang="en-US"/>
            <a:t>Scholarships </a:t>
          </a:r>
        </a:p>
      </dgm:t>
    </dgm:pt>
    <dgm:pt modelId="{8CB7DA4C-9210-4C4B-8E6C-658A07B29B24}" type="parTrans" cxnId="{976132C3-FBAA-4B3D-84C4-8F071874A3EB}">
      <dgm:prSet/>
      <dgm:spPr/>
      <dgm:t>
        <a:bodyPr/>
        <a:lstStyle/>
        <a:p>
          <a:endParaRPr lang="en-US"/>
        </a:p>
      </dgm:t>
    </dgm:pt>
    <dgm:pt modelId="{7830AE8D-A942-4CDF-84E9-CF92B258EC57}" type="sibTrans" cxnId="{976132C3-FBAA-4B3D-84C4-8F071874A3EB}">
      <dgm:prSet/>
      <dgm:spPr/>
      <dgm:t>
        <a:bodyPr/>
        <a:lstStyle/>
        <a:p>
          <a:endParaRPr lang="en-US"/>
        </a:p>
      </dgm:t>
    </dgm:pt>
    <dgm:pt modelId="{2E85648E-4A33-44DE-B604-69D64269B713}">
      <dgm:prSet/>
      <dgm:spPr/>
      <dgm:t>
        <a:bodyPr/>
        <a:lstStyle/>
        <a:p>
          <a:pPr rtl="0"/>
          <a:r>
            <a:rPr lang="en-US"/>
            <a:t>Career Fairs</a:t>
          </a:r>
          <a:r>
            <a:rPr lang="en-US">
              <a:latin typeface="Calibri Light" panose="020F0302020204030204"/>
            </a:rPr>
            <a:t> (increase presence) </a:t>
          </a:r>
          <a:endParaRPr lang="en-US"/>
        </a:p>
      </dgm:t>
    </dgm:pt>
    <dgm:pt modelId="{5A151482-8BBE-4551-911A-4018ED3FF472}" type="parTrans" cxnId="{9046537B-FD1A-428E-ABCF-5166D889251C}">
      <dgm:prSet/>
      <dgm:spPr/>
      <dgm:t>
        <a:bodyPr/>
        <a:lstStyle/>
        <a:p>
          <a:endParaRPr lang="en-US"/>
        </a:p>
      </dgm:t>
    </dgm:pt>
    <dgm:pt modelId="{2C8F8B4E-02C7-43C1-B1AA-E9BE7172C73F}" type="sibTrans" cxnId="{9046537B-FD1A-428E-ABCF-5166D889251C}">
      <dgm:prSet/>
      <dgm:spPr/>
      <dgm:t>
        <a:bodyPr/>
        <a:lstStyle/>
        <a:p>
          <a:endParaRPr lang="en-US"/>
        </a:p>
      </dgm:t>
    </dgm:pt>
    <dgm:pt modelId="{16FC6C3B-5CD2-43FA-B552-C07D8620F256}">
      <dgm:prSet/>
      <dgm:spPr/>
      <dgm:t>
        <a:bodyPr/>
        <a:lstStyle/>
        <a:p>
          <a:r>
            <a:rPr lang="en-US"/>
            <a:t>Internships</a:t>
          </a:r>
        </a:p>
      </dgm:t>
    </dgm:pt>
    <dgm:pt modelId="{8EA9DA2E-FF66-4B07-BEDA-70E791FD5D21}" type="parTrans" cxnId="{83EF9101-E997-45D8-A5A2-93BD5CD5FF30}">
      <dgm:prSet/>
      <dgm:spPr/>
      <dgm:t>
        <a:bodyPr/>
        <a:lstStyle/>
        <a:p>
          <a:endParaRPr lang="en-US"/>
        </a:p>
      </dgm:t>
    </dgm:pt>
    <dgm:pt modelId="{276C671A-725C-47AD-9BC5-F7FDF75E1116}" type="sibTrans" cxnId="{83EF9101-E997-45D8-A5A2-93BD5CD5FF30}">
      <dgm:prSet/>
      <dgm:spPr/>
      <dgm:t>
        <a:bodyPr/>
        <a:lstStyle/>
        <a:p>
          <a:endParaRPr lang="en-US"/>
        </a:p>
      </dgm:t>
    </dgm:pt>
    <dgm:pt modelId="{0CE50AE6-8F65-4FC2-B047-850C4B055391}">
      <dgm:prSet/>
      <dgm:spPr/>
      <dgm:t>
        <a:bodyPr/>
        <a:lstStyle/>
        <a:p>
          <a:r>
            <a:rPr lang="en-US"/>
            <a:t>Create a partnership with non-profit organizations such as INROADs which partners with top companies to give diverse, high performing, undergraduate students paid internship opportunities </a:t>
          </a:r>
        </a:p>
      </dgm:t>
    </dgm:pt>
    <dgm:pt modelId="{28CD810B-CCB5-4007-AAF3-D5982D5AC5C9}" type="parTrans" cxnId="{FE38378D-B534-4A10-9CAE-A9AD090B26A7}">
      <dgm:prSet/>
      <dgm:spPr/>
      <dgm:t>
        <a:bodyPr/>
        <a:lstStyle/>
        <a:p>
          <a:endParaRPr lang="en-US"/>
        </a:p>
      </dgm:t>
    </dgm:pt>
    <dgm:pt modelId="{C11936A8-0DB2-4434-B1CF-072A0DD5D473}" type="sibTrans" cxnId="{FE38378D-B534-4A10-9CAE-A9AD090B26A7}">
      <dgm:prSet/>
      <dgm:spPr/>
      <dgm:t>
        <a:bodyPr/>
        <a:lstStyle/>
        <a:p>
          <a:endParaRPr lang="en-US"/>
        </a:p>
      </dgm:t>
    </dgm:pt>
    <dgm:pt modelId="{0CF148FA-ACA2-4CA2-A820-0D6CE3FC8091}">
      <dgm:prSet/>
      <dgm:spPr/>
      <dgm:t>
        <a:bodyPr/>
        <a:lstStyle/>
        <a:p>
          <a:r>
            <a:rPr lang="en-US"/>
            <a:t>Employment</a:t>
          </a:r>
        </a:p>
      </dgm:t>
    </dgm:pt>
    <dgm:pt modelId="{4DE448E8-6B9A-4F4A-AAFE-7118BC28B76C}" type="parTrans" cxnId="{315AA16C-86EF-4E10-8361-3C98F97278D1}">
      <dgm:prSet/>
      <dgm:spPr/>
      <dgm:t>
        <a:bodyPr/>
        <a:lstStyle/>
        <a:p>
          <a:endParaRPr lang="en-US"/>
        </a:p>
      </dgm:t>
    </dgm:pt>
    <dgm:pt modelId="{10338F95-DE8D-4607-9639-511ACAFB8ADF}" type="sibTrans" cxnId="{315AA16C-86EF-4E10-8361-3C98F97278D1}">
      <dgm:prSet/>
      <dgm:spPr/>
      <dgm:t>
        <a:bodyPr/>
        <a:lstStyle/>
        <a:p>
          <a:endParaRPr lang="en-US"/>
        </a:p>
      </dgm:t>
    </dgm:pt>
    <dgm:pt modelId="{4E078D98-0D0B-48E6-B56E-2958165179CB}">
      <dgm:prSet/>
      <dgm:spPr/>
      <dgm:t>
        <a:bodyPr/>
        <a:lstStyle/>
        <a:p>
          <a:r>
            <a:rPr lang="en-US"/>
            <a:t>Assess current hiring practices </a:t>
          </a:r>
        </a:p>
      </dgm:t>
    </dgm:pt>
    <dgm:pt modelId="{61F30BC1-CC90-4320-93FD-F62D464D5C98}" type="parTrans" cxnId="{0F46D927-A317-47AC-B7FC-F35B0FB3C149}">
      <dgm:prSet/>
      <dgm:spPr/>
      <dgm:t>
        <a:bodyPr/>
        <a:lstStyle/>
        <a:p>
          <a:endParaRPr lang="en-US"/>
        </a:p>
      </dgm:t>
    </dgm:pt>
    <dgm:pt modelId="{929D9E24-BC38-4159-ACC9-96CEB92BAF48}" type="sibTrans" cxnId="{0F46D927-A317-47AC-B7FC-F35B0FB3C149}">
      <dgm:prSet/>
      <dgm:spPr/>
      <dgm:t>
        <a:bodyPr/>
        <a:lstStyle/>
        <a:p>
          <a:endParaRPr lang="en-US"/>
        </a:p>
      </dgm:t>
    </dgm:pt>
    <dgm:pt modelId="{C93D70D6-6363-4DCD-A1D4-178339512562}">
      <dgm:prSet/>
      <dgm:spPr/>
      <dgm:t>
        <a:bodyPr/>
        <a:lstStyle/>
        <a:p>
          <a:pPr rtl="0"/>
          <a:r>
            <a:rPr lang="en-US"/>
            <a:t>Set goals</a:t>
          </a:r>
          <a:r>
            <a:rPr lang="en-US">
              <a:latin typeface="Calibri Light" panose="020F0302020204030204"/>
            </a:rPr>
            <a:t> (I.e. interview a well-rounded diverse group), specifically recruit from HBCs</a:t>
          </a:r>
          <a:endParaRPr lang="en-US"/>
        </a:p>
      </dgm:t>
    </dgm:pt>
    <dgm:pt modelId="{B5C4D2A0-2CF4-4485-A817-DA7130795D6C}" type="parTrans" cxnId="{50005651-0F07-4D1F-BF77-72FE19CE05F6}">
      <dgm:prSet/>
      <dgm:spPr/>
      <dgm:t>
        <a:bodyPr/>
        <a:lstStyle/>
        <a:p>
          <a:endParaRPr lang="en-US"/>
        </a:p>
      </dgm:t>
    </dgm:pt>
    <dgm:pt modelId="{5D801D77-9BA3-4CB6-9465-744DB018D2AA}" type="sibTrans" cxnId="{50005651-0F07-4D1F-BF77-72FE19CE05F6}">
      <dgm:prSet/>
      <dgm:spPr/>
      <dgm:t>
        <a:bodyPr/>
        <a:lstStyle/>
        <a:p>
          <a:endParaRPr lang="en-US"/>
        </a:p>
      </dgm:t>
    </dgm:pt>
    <dgm:pt modelId="{9DA27FB7-731C-413B-A455-0921A6DDD72B}">
      <dgm:prSet/>
      <dgm:spPr/>
      <dgm:t>
        <a:bodyPr/>
        <a:lstStyle/>
        <a:p>
          <a:r>
            <a:rPr lang="en-US"/>
            <a:t>Candidate sourcing </a:t>
          </a:r>
        </a:p>
      </dgm:t>
    </dgm:pt>
    <dgm:pt modelId="{7661D8A1-3E65-420C-AF5C-AB7B0A6116B5}" type="parTrans" cxnId="{C3131F09-FAF5-4C95-9CF6-F61305E22DC0}">
      <dgm:prSet/>
      <dgm:spPr/>
      <dgm:t>
        <a:bodyPr/>
        <a:lstStyle/>
        <a:p>
          <a:endParaRPr lang="en-US"/>
        </a:p>
      </dgm:t>
    </dgm:pt>
    <dgm:pt modelId="{0D6C0BFE-91B9-47BD-B56B-84DFB2C6F4A9}" type="sibTrans" cxnId="{C3131F09-FAF5-4C95-9CF6-F61305E22DC0}">
      <dgm:prSet/>
      <dgm:spPr/>
      <dgm:t>
        <a:bodyPr/>
        <a:lstStyle/>
        <a:p>
          <a:endParaRPr lang="en-US"/>
        </a:p>
      </dgm:t>
    </dgm:pt>
    <dgm:pt modelId="{A6070C2C-BBC7-4492-9F01-0E4063C10A19}" type="pres">
      <dgm:prSet presAssocID="{919E0EAE-6C5E-41E1-BF32-92F3F6243AEF}" presName="Name0" presStyleCnt="0">
        <dgm:presLayoutVars>
          <dgm:dir/>
          <dgm:animLvl val="lvl"/>
          <dgm:resizeHandles val="exact"/>
        </dgm:presLayoutVars>
      </dgm:prSet>
      <dgm:spPr/>
    </dgm:pt>
    <dgm:pt modelId="{59527E1D-5E11-461D-8AFB-0424992E2926}" type="pres">
      <dgm:prSet presAssocID="{0A0E30FF-7956-4C96-971E-5540689BE49D}" presName="linNode" presStyleCnt="0"/>
      <dgm:spPr/>
    </dgm:pt>
    <dgm:pt modelId="{DDEC5C52-EF12-4793-B8AF-AE9C2917E26D}" type="pres">
      <dgm:prSet presAssocID="{0A0E30FF-7956-4C96-971E-5540689BE49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F4DE7E90-9715-4946-A257-19EE0639AE1F}" type="pres">
      <dgm:prSet presAssocID="{0A0E30FF-7956-4C96-971E-5540689BE49D}" presName="descendantText" presStyleLbl="alignAccFollowNode1" presStyleIdx="0" presStyleCnt="3">
        <dgm:presLayoutVars>
          <dgm:bulletEnabled val="1"/>
        </dgm:presLayoutVars>
      </dgm:prSet>
      <dgm:spPr/>
    </dgm:pt>
    <dgm:pt modelId="{908E51DB-3B3B-4824-98AA-89B202D94413}" type="pres">
      <dgm:prSet presAssocID="{7486424B-8495-441D-8237-1067A070C4E5}" presName="sp" presStyleCnt="0"/>
      <dgm:spPr/>
    </dgm:pt>
    <dgm:pt modelId="{B70C94A8-4F86-47CB-9A84-0773C1A4B654}" type="pres">
      <dgm:prSet presAssocID="{16FC6C3B-5CD2-43FA-B552-C07D8620F256}" presName="linNode" presStyleCnt="0"/>
      <dgm:spPr/>
    </dgm:pt>
    <dgm:pt modelId="{ACD428FA-EFC7-41D4-9BBC-1902016F0925}" type="pres">
      <dgm:prSet presAssocID="{16FC6C3B-5CD2-43FA-B552-C07D8620F25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3C2B292A-8FC4-4339-9931-CA08C82E68DB}" type="pres">
      <dgm:prSet presAssocID="{16FC6C3B-5CD2-43FA-B552-C07D8620F256}" presName="descendantText" presStyleLbl="alignAccFollowNode1" presStyleIdx="1" presStyleCnt="3">
        <dgm:presLayoutVars>
          <dgm:bulletEnabled val="1"/>
        </dgm:presLayoutVars>
      </dgm:prSet>
      <dgm:spPr/>
    </dgm:pt>
    <dgm:pt modelId="{9B41D43E-59B2-42F4-AFED-03413E83105E}" type="pres">
      <dgm:prSet presAssocID="{276C671A-725C-47AD-9BC5-F7FDF75E1116}" presName="sp" presStyleCnt="0"/>
      <dgm:spPr/>
    </dgm:pt>
    <dgm:pt modelId="{D40EB4BE-117C-4E15-9206-3333DC29BD6C}" type="pres">
      <dgm:prSet presAssocID="{0CF148FA-ACA2-4CA2-A820-0D6CE3FC8091}" presName="linNode" presStyleCnt="0"/>
      <dgm:spPr/>
    </dgm:pt>
    <dgm:pt modelId="{0AAC4C53-782D-4CD4-8801-46BAA287BA06}" type="pres">
      <dgm:prSet presAssocID="{0CF148FA-ACA2-4CA2-A820-0D6CE3FC8091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254BED3E-2F0F-4505-AEC3-3DF6AFF8C65C}" type="pres">
      <dgm:prSet presAssocID="{0CF148FA-ACA2-4CA2-A820-0D6CE3FC8091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83EF9101-E997-45D8-A5A2-93BD5CD5FF30}" srcId="{919E0EAE-6C5E-41E1-BF32-92F3F6243AEF}" destId="{16FC6C3B-5CD2-43FA-B552-C07D8620F256}" srcOrd="1" destOrd="0" parTransId="{8EA9DA2E-FF66-4B07-BEDA-70E791FD5D21}" sibTransId="{276C671A-725C-47AD-9BC5-F7FDF75E1116}"/>
    <dgm:cxn modelId="{C3131F09-FAF5-4C95-9CF6-F61305E22DC0}" srcId="{0CF148FA-ACA2-4CA2-A820-0D6CE3FC8091}" destId="{9DA27FB7-731C-413B-A455-0921A6DDD72B}" srcOrd="2" destOrd="0" parTransId="{7661D8A1-3E65-420C-AF5C-AB7B0A6116B5}" sibTransId="{0D6C0BFE-91B9-47BD-B56B-84DFB2C6F4A9}"/>
    <dgm:cxn modelId="{0F46D927-A317-47AC-B7FC-F35B0FB3C149}" srcId="{0CF148FA-ACA2-4CA2-A820-0D6CE3FC8091}" destId="{4E078D98-0D0B-48E6-B56E-2958165179CB}" srcOrd="0" destOrd="0" parTransId="{61F30BC1-CC90-4320-93FD-F62D464D5C98}" sibTransId="{929D9E24-BC38-4159-ACC9-96CEB92BAF48}"/>
    <dgm:cxn modelId="{B947E334-8EB7-4A1F-B054-6539EFD3E0F5}" type="presOf" srcId="{C93D70D6-6363-4DCD-A1D4-178339512562}" destId="{254BED3E-2F0F-4505-AEC3-3DF6AFF8C65C}" srcOrd="0" destOrd="1" presId="urn:microsoft.com/office/officeart/2005/8/layout/vList5"/>
    <dgm:cxn modelId="{50005651-0F07-4D1F-BF77-72FE19CE05F6}" srcId="{0CF148FA-ACA2-4CA2-A820-0D6CE3FC8091}" destId="{C93D70D6-6363-4DCD-A1D4-178339512562}" srcOrd="1" destOrd="0" parTransId="{B5C4D2A0-2CF4-4485-A817-DA7130795D6C}" sibTransId="{5D801D77-9BA3-4CB6-9465-744DB018D2AA}"/>
    <dgm:cxn modelId="{D1D3EF55-399F-45AB-9B8C-221CB767D0B2}" srcId="{919E0EAE-6C5E-41E1-BF32-92F3F6243AEF}" destId="{0A0E30FF-7956-4C96-971E-5540689BE49D}" srcOrd="0" destOrd="0" parTransId="{64A870B0-33E6-4FD2-8DD4-DF0818D9AC67}" sibTransId="{7486424B-8495-441D-8237-1067A070C4E5}"/>
    <dgm:cxn modelId="{1AFD0E58-3DD0-4D08-A745-B8595C999F74}" type="presOf" srcId="{4E078D98-0D0B-48E6-B56E-2958165179CB}" destId="{254BED3E-2F0F-4505-AEC3-3DF6AFF8C65C}" srcOrd="0" destOrd="0" presId="urn:microsoft.com/office/officeart/2005/8/layout/vList5"/>
    <dgm:cxn modelId="{55BC795A-1A6B-45CA-93EF-ADDCBFB513F5}" type="presOf" srcId="{6EBC134E-2580-4536-81A6-D681DA8E12A9}" destId="{F4DE7E90-9715-4946-A257-19EE0639AE1F}" srcOrd="0" destOrd="0" presId="urn:microsoft.com/office/officeart/2005/8/layout/vList5"/>
    <dgm:cxn modelId="{A033A15E-F797-4FF9-A0EF-C161073F696B}" type="presOf" srcId="{9DA27FB7-731C-413B-A455-0921A6DDD72B}" destId="{254BED3E-2F0F-4505-AEC3-3DF6AFF8C65C}" srcOrd="0" destOrd="2" presId="urn:microsoft.com/office/officeart/2005/8/layout/vList5"/>
    <dgm:cxn modelId="{07C9EC67-F874-4271-8CA8-B7FAF852DE79}" type="presOf" srcId="{16FC6C3B-5CD2-43FA-B552-C07D8620F256}" destId="{ACD428FA-EFC7-41D4-9BBC-1902016F0925}" srcOrd="0" destOrd="0" presId="urn:microsoft.com/office/officeart/2005/8/layout/vList5"/>
    <dgm:cxn modelId="{315AA16C-86EF-4E10-8361-3C98F97278D1}" srcId="{919E0EAE-6C5E-41E1-BF32-92F3F6243AEF}" destId="{0CF148FA-ACA2-4CA2-A820-0D6CE3FC8091}" srcOrd="2" destOrd="0" parTransId="{4DE448E8-6B9A-4F4A-AAFE-7118BC28B76C}" sibTransId="{10338F95-DE8D-4607-9639-511ACAFB8ADF}"/>
    <dgm:cxn modelId="{D2DCB474-66DD-40B8-9E9D-A9704975B98F}" type="presOf" srcId="{0CE50AE6-8F65-4FC2-B047-850C4B055391}" destId="{3C2B292A-8FC4-4339-9931-CA08C82E68DB}" srcOrd="0" destOrd="0" presId="urn:microsoft.com/office/officeart/2005/8/layout/vList5"/>
    <dgm:cxn modelId="{9046537B-FD1A-428E-ABCF-5166D889251C}" srcId="{6EBC134E-2580-4536-81A6-D681DA8E12A9}" destId="{2E85648E-4A33-44DE-B604-69D64269B713}" srcOrd="1" destOrd="0" parTransId="{5A151482-8BBE-4551-911A-4018ED3FF472}" sibTransId="{2C8F8B4E-02C7-43C1-B1AA-E9BE7172C73F}"/>
    <dgm:cxn modelId="{04105B80-932D-4295-B723-4437598BDBD7}" srcId="{0A0E30FF-7956-4C96-971E-5540689BE49D}" destId="{6EBC134E-2580-4536-81A6-D681DA8E12A9}" srcOrd="0" destOrd="0" parTransId="{346CC70E-7E72-4D17-AA36-440401F7DA62}" sibTransId="{F253F1A7-1E19-4619-9DD8-AE63ED7D323B}"/>
    <dgm:cxn modelId="{047E9281-B681-4D06-8E0F-2F38D20A4F01}" type="presOf" srcId="{175D54F9-2697-4930-8586-8870A1DC09B3}" destId="{F4DE7E90-9715-4946-A257-19EE0639AE1F}" srcOrd="0" destOrd="1" presId="urn:microsoft.com/office/officeart/2005/8/layout/vList5"/>
    <dgm:cxn modelId="{FE38378D-B534-4A10-9CAE-A9AD090B26A7}" srcId="{16FC6C3B-5CD2-43FA-B552-C07D8620F256}" destId="{0CE50AE6-8F65-4FC2-B047-850C4B055391}" srcOrd="0" destOrd="0" parTransId="{28CD810B-CCB5-4007-AAF3-D5982D5AC5C9}" sibTransId="{C11936A8-0DB2-4434-B1CF-072A0DD5D473}"/>
    <dgm:cxn modelId="{FAA3E8BC-E97B-4550-A340-CAC36728883B}" type="presOf" srcId="{2E85648E-4A33-44DE-B604-69D64269B713}" destId="{F4DE7E90-9715-4946-A257-19EE0639AE1F}" srcOrd="0" destOrd="2" presId="urn:microsoft.com/office/officeart/2005/8/layout/vList5"/>
    <dgm:cxn modelId="{976132C3-FBAA-4B3D-84C4-8F071874A3EB}" srcId="{6EBC134E-2580-4536-81A6-D681DA8E12A9}" destId="{175D54F9-2697-4930-8586-8870A1DC09B3}" srcOrd="0" destOrd="0" parTransId="{8CB7DA4C-9210-4C4B-8E6C-658A07B29B24}" sibTransId="{7830AE8D-A942-4CDF-84E9-CF92B258EC57}"/>
    <dgm:cxn modelId="{2B59F2DE-E16E-4723-B6D7-8A3850DEEBB1}" type="presOf" srcId="{919E0EAE-6C5E-41E1-BF32-92F3F6243AEF}" destId="{A6070C2C-BBC7-4492-9F01-0E4063C10A19}" srcOrd="0" destOrd="0" presId="urn:microsoft.com/office/officeart/2005/8/layout/vList5"/>
    <dgm:cxn modelId="{D9E7D4E2-F362-466B-84BE-9AB310D43393}" type="presOf" srcId="{0A0E30FF-7956-4C96-971E-5540689BE49D}" destId="{DDEC5C52-EF12-4793-B8AF-AE9C2917E26D}" srcOrd="0" destOrd="0" presId="urn:microsoft.com/office/officeart/2005/8/layout/vList5"/>
    <dgm:cxn modelId="{AD4006ED-FCD6-4182-BB32-79FD68F3E41D}" type="presOf" srcId="{0CF148FA-ACA2-4CA2-A820-0D6CE3FC8091}" destId="{0AAC4C53-782D-4CD4-8801-46BAA287BA06}" srcOrd="0" destOrd="0" presId="urn:microsoft.com/office/officeart/2005/8/layout/vList5"/>
    <dgm:cxn modelId="{324F2C2A-77FE-436C-91A5-68C44A82879F}" type="presParOf" srcId="{A6070C2C-BBC7-4492-9F01-0E4063C10A19}" destId="{59527E1D-5E11-461D-8AFB-0424992E2926}" srcOrd="0" destOrd="0" presId="urn:microsoft.com/office/officeart/2005/8/layout/vList5"/>
    <dgm:cxn modelId="{DD1A518E-1731-4877-8E9C-CF30705F7505}" type="presParOf" srcId="{59527E1D-5E11-461D-8AFB-0424992E2926}" destId="{DDEC5C52-EF12-4793-B8AF-AE9C2917E26D}" srcOrd="0" destOrd="0" presId="urn:microsoft.com/office/officeart/2005/8/layout/vList5"/>
    <dgm:cxn modelId="{DEAC3CCA-4800-46DA-B00D-DDF57368FC6A}" type="presParOf" srcId="{59527E1D-5E11-461D-8AFB-0424992E2926}" destId="{F4DE7E90-9715-4946-A257-19EE0639AE1F}" srcOrd="1" destOrd="0" presId="urn:microsoft.com/office/officeart/2005/8/layout/vList5"/>
    <dgm:cxn modelId="{836557E6-2895-471C-9341-232D8632A923}" type="presParOf" srcId="{A6070C2C-BBC7-4492-9F01-0E4063C10A19}" destId="{908E51DB-3B3B-4824-98AA-89B202D94413}" srcOrd="1" destOrd="0" presId="urn:microsoft.com/office/officeart/2005/8/layout/vList5"/>
    <dgm:cxn modelId="{F119088B-B7E0-43EB-946E-9F3070334B6A}" type="presParOf" srcId="{A6070C2C-BBC7-4492-9F01-0E4063C10A19}" destId="{B70C94A8-4F86-47CB-9A84-0773C1A4B654}" srcOrd="2" destOrd="0" presId="urn:microsoft.com/office/officeart/2005/8/layout/vList5"/>
    <dgm:cxn modelId="{C977FBD1-071D-474E-B9CE-6F8B4827528C}" type="presParOf" srcId="{B70C94A8-4F86-47CB-9A84-0773C1A4B654}" destId="{ACD428FA-EFC7-41D4-9BBC-1902016F0925}" srcOrd="0" destOrd="0" presId="urn:microsoft.com/office/officeart/2005/8/layout/vList5"/>
    <dgm:cxn modelId="{EA6BDF1A-F726-4B4A-B2A2-C5C968593DDE}" type="presParOf" srcId="{B70C94A8-4F86-47CB-9A84-0773C1A4B654}" destId="{3C2B292A-8FC4-4339-9931-CA08C82E68DB}" srcOrd="1" destOrd="0" presId="urn:microsoft.com/office/officeart/2005/8/layout/vList5"/>
    <dgm:cxn modelId="{FB838641-55C1-47EC-941F-1C42DD1018C2}" type="presParOf" srcId="{A6070C2C-BBC7-4492-9F01-0E4063C10A19}" destId="{9B41D43E-59B2-42F4-AFED-03413E83105E}" srcOrd="3" destOrd="0" presId="urn:microsoft.com/office/officeart/2005/8/layout/vList5"/>
    <dgm:cxn modelId="{B335564C-6DBD-4666-9466-A8843C01AFEA}" type="presParOf" srcId="{A6070C2C-BBC7-4492-9F01-0E4063C10A19}" destId="{D40EB4BE-117C-4E15-9206-3333DC29BD6C}" srcOrd="4" destOrd="0" presId="urn:microsoft.com/office/officeart/2005/8/layout/vList5"/>
    <dgm:cxn modelId="{351EC2AF-0C87-4A2B-9C67-A6F49224F024}" type="presParOf" srcId="{D40EB4BE-117C-4E15-9206-3333DC29BD6C}" destId="{0AAC4C53-782D-4CD4-8801-46BAA287BA06}" srcOrd="0" destOrd="0" presId="urn:microsoft.com/office/officeart/2005/8/layout/vList5"/>
    <dgm:cxn modelId="{BA1CF741-3691-48A1-A14A-400A470A49BC}" type="presParOf" srcId="{D40EB4BE-117C-4E15-9206-3333DC29BD6C}" destId="{254BED3E-2F0F-4505-AEC3-3DF6AFF8C65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45DC76-01B8-4631-8A37-346191C3A2A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079E6DD-6FD8-4278-95B7-0E9ACC145F51}">
      <dgm:prSet/>
      <dgm:spPr/>
      <dgm:t>
        <a:bodyPr/>
        <a:lstStyle/>
        <a:p>
          <a:r>
            <a:rPr lang="en-US"/>
            <a:t>Consultants </a:t>
          </a:r>
        </a:p>
      </dgm:t>
    </dgm:pt>
    <dgm:pt modelId="{9404461D-B24D-44EA-896A-E2DF0F77C71F}" type="parTrans" cxnId="{768F1D8F-55DB-4D3B-A04F-BA01C22F6BDB}">
      <dgm:prSet/>
      <dgm:spPr/>
      <dgm:t>
        <a:bodyPr/>
        <a:lstStyle/>
        <a:p>
          <a:endParaRPr lang="en-US"/>
        </a:p>
      </dgm:t>
    </dgm:pt>
    <dgm:pt modelId="{CF07FFD2-789F-4E76-8AFE-F512C0A193D4}" type="sibTrans" cxnId="{768F1D8F-55DB-4D3B-A04F-BA01C22F6BDB}">
      <dgm:prSet/>
      <dgm:spPr/>
      <dgm:t>
        <a:bodyPr/>
        <a:lstStyle/>
        <a:p>
          <a:endParaRPr lang="en-US"/>
        </a:p>
      </dgm:t>
    </dgm:pt>
    <dgm:pt modelId="{C54E2AE8-8AE4-4B3B-B69C-BEFDA6479B04}">
      <dgm:prSet/>
      <dgm:spPr/>
      <dgm:t>
        <a:bodyPr/>
        <a:lstStyle/>
        <a:p>
          <a:r>
            <a:rPr lang="en-US"/>
            <a:t>Jennifer Brown Consulting</a:t>
          </a:r>
        </a:p>
      </dgm:t>
    </dgm:pt>
    <dgm:pt modelId="{1F63E89B-8E64-40AD-AAE5-AA4C0A4B42B2}" type="parTrans" cxnId="{1338EF54-27DC-47F7-9645-6B3B527DD68E}">
      <dgm:prSet/>
      <dgm:spPr/>
      <dgm:t>
        <a:bodyPr/>
        <a:lstStyle/>
        <a:p>
          <a:endParaRPr lang="en-US"/>
        </a:p>
      </dgm:t>
    </dgm:pt>
    <dgm:pt modelId="{540B3EBC-3BB0-4930-B53D-63275ECF69CC}" type="sibTrans" cxnId="{1338EF54-27DC-47F7-9645-6B3B527DD68E}">
      <dgm:prSet/>
      <dgm:spPr/>
      <dgm:t>
        <a:bodyPr/>
        <a:lstStyle/>
        <a:p>
          <a:endParaRPr lang="en-US"/>
        </a:p>
      </dgm:t>
    </dgm:pt>
    <dgm:pt modelId="{E9795370-08D2-4B6C-BFA9-7DE05170C810}">
      <dgm:prSet/>
      <dgm:spPr/>
      <dgm:t>
        <a:bodyPr/>
        <a:lstStyle/>
        <a:p>
          <a:r>
            <a:rPr lang="en-US"/>
            <a:t>The Winters Group</a:t>
          </a:r>
        </a:p>
      </dgm:t>
    </dgm:pt>
    <dgm:pt modelId="{C2389E45-A9FE-4336-9F72-7B51AF263790}" type="parTrans" cxnId="{07343EF5-C43A-4A47-957B-96364511E709}">
      <dgm:prSet/>
      <dgm:spPr/>
      <dgm:t>
        <a:bodyPr/>
        <a:lstStyle/>
        <a:p>
          <a:endParaRPr lang="en-US"/>
        </a:p>
      </dgm:t>
    </dgm:pt>
    <dgm:pt modelId="{E5FE8D76-EAB3-400A-91D3-6D32FC15AB20}" type="sibTrans" cxnId="{07343EF5-C43A-4A47-957B-96364511E709}">
      <dgm:prSet/>
      <dgm:spPr/>
      <dgm:t>
        <a:bodyPr/>
        <a:lstStyle/>
        <a:p>
          <a:endParaRPr lang="en-US"/>
        </a:p>
      </dgm:t>
    </dgm:pt>
    <dgm:pt modelId="{2C9D6AE3-6CE3-4BEF-8500-1580D2C60011}">
      <dgm:prSet/>
      <dgm:spPr/>
      <dgm:t>
        <a:bodyPr/>
        <a:lstStyle/>
        <a:p>
          <a:r>
            <a:rPr lang="en-US"/>
            <a:t>Employee-led seminars</a:t>
          </a:r>
        </a:p>
      </dgm:t>
    </dgm:pt>
    <dgm:pt modelId="{0BFABF7A-B508-49BB-8FAD-DCBDA8087F08}" type="parTrans" cxnId="{6CE528D1-1289-48E6-9F02-DE0E548CC67F}">
      <dgm:prSet/>
      <dgm:spPr/>
      <dgm:t>
        <a:bodyPr/>
        <a:lstStyle/>
        <a:p>
          <a:endParaRPr lang="en-US"/>
        </a:p>
      </dgm:t>
    </dgm:pt>
    <dgm:pt modelId="{86D2FD85-D635-4ABA-851E-D562D39FC8CD}" type="sibTrans" cxnId="{6CE528D1-1289-48E6-9F02-DE0E548CC67F}">
      <dgm:prSet/>
      <dgm:spPr/>
      <dgm:t>
        <a:bodyPr/>
        <a:lstStyle/>
        <a:p>
          <a:endParaRPr lang="en-US"/>
        </a:p>
      </dgm:t>
    </dgm:pt>
    <dgm:pt modelId="{646A61D0-037C-40D0-BBC0-BCA4D7F53A0A}">
      <dgm:prSet/>
      <dgm:spPr/>
      <dgm:t>
        <a:bodyPr/>
        <a:lstStyle/>
        <a:p>
          <a:r>
            <a:rPr lang="en-US"/>
            <a:t>Upper Management Strategy</a:t>
          </a:r>
        </a:p>
      </dgm:t>
    </dgm:pt>
    <dgm:pt modelId="{1CD5A2E0-B8FC-459C-A832-8B7DA3699C2C}" type="parTrans" cxnId="{357C3778-E930-4166-BB78-DB06734AC138}">
      <dgm:prSet/>
      <dgm:spPr/>
      <dgm:t>
        <a:bodyPr/>
        <a:lstStyle/>
        <a:p>
          <a:endParaRPr lang="en-US"/>
        </a:p>
      </dgm:t>
    </dgm:pt>
    <dgm:pt modelId="{5A24EFF5-3F2B-4318-B5F6-E2452CF90019}" type="sibTrans" cxnId="{357C3778-E930-4166-BB78-DB06734AC138}">
      <dgm:prSet/>
      <dgm:spPr/>
      <dgm:t>
        <a:bodyPr/>
        <a:lstStyle/>
        <a:p>
          <a:endParaRPr lang="en-US"/>
        </a:p>
      </dgm:t>
    </dgm:pt>
    <dgm:pt modelId="{D4139AF9-3103-4694-BDA5-6C6C93B75AEF}" type="pres">
      <dgm:prSet presAssocID="{E445DC76-01B8-4631-8A37-346191C3A2AF}" presName="root" presStyleCnt="0">
        <dgm:presLayoutVars>
          <dgm:dir/>
          <dgm:resizeHandles val="exact"/>
        </dgm:presLayoutVars>
      </dgm:prSet>
      <dgm:spPr/>
    </dgm:pt>
    <dgm:pt modelId="{786806FA-3109-4FCD-B89C-3A46BBF3B8D6}" type="pres">
      <dgm:prSet presAssocID="{D079E6DD-6FD8-4278-95B7-0E9ACC145F51}" presName="compNode" presStyleCnt="0"/>
      <dgm:spPr/>
    </dgm:pt>
    <dgm:pt modelId="{78D507CB-1AF4-4C2F-BD91-4DD6B8384AD3}" type="pres">
      <dgm:prSet presAssocID="{D079E6DD-6FD8-4278-95B7-0E9ACC145F51}" presName="bgRect" presStyleLbl="bgShp" presStyleIdx="0" presStyleCnt="3"/>
      <dgm:spPr/>
    </dgm:pt>
    <dgm:pt modelId="{C1E8CF98-40B1-4E8D-A702-317B2476B135}" type="pres">
      <dgm:prSet presAssocID="{D079E6DD-6FD8-4278-95B7-0E9ACC145F5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r tree"/>
        </a:ext>
      </dgm:extLst>
    </dgm:pt>
    <dgm:pt modelId="{B753D4A2-1C66-4E60-9232-C6A110DBC1A6}" type="pres">
      <dgm:prSet presAssocID="{D079E6DD-6FD8-4278-95B7-0E9ACC145F51}" presName="spaceRect" presStyleCnt="0"/>
      <dgm:spPr/>
    </dgm:pt>
    <dgm:pt modelId="{94827B4A-8596-47F6-B00F-7E5E0A015AFD}" type="pres">
      <dgm:prSet presAssocID="{D079E6DD-6FD8-4278-95B7-0E9ACC145F51}" presName="parTx" presStyleLbl="revTx" presStyleIdx="0" presStyleCnt="4">
        <dgm:presLayoutVars>
          <dgm:chMax val="0"/>
          <dgm:chPref val="0"/>
        </dgm:presLayoutVars>
      </dgm:prSet>
      <dgm:spPr/>
    </dgm:pt>
    <dgm:pt modelId="{6D8280D2-B070-43B2-BA31-160C3DC1EEED}" type="pres">
      <dgm:prSet presAssocID="{D079E6DD-6FD8-4278-95B7-0E9ACC145F51}" presName="desTx" presStyleLbl="revTx" presStyleIdx="1" presStyleCnt="4">
        <dgm:presLayoutVars/>
      </dgm:prSet>
      <dgm:spPr/>
    </dgm:pt>
    <dgm:pt modelId="{5ECF0147-3B6F-40FD-8686-BC8F9FCA8F45}" type="pres">
      <dgm:prSet presAssocID="{CF07FFD2-789F-4E76-8AFE-F512C0A193D4}" presName="sibTrans" presStyleCnt="0"/>
      <dgm:spPr/>
    </dgm:pt>
    <dgm:pt modelId="{D23FB822-723D-47AC-A0CD-4BBADBFC244E}" type="pres">
      <dgm:prSet presAssocID="{2C9D6AE3-6CE3-4BEF-8500-1580D2C60011}" presName="compNode" presStyleCnt="0"/>
      <dgm:spPr/>
    </dgm:pt>
    <dgm:pt modelId="{5E352461-5928-4F67-BF47-76948CD751AA}" type="pres">
      <dgm:prSet presAssocID="{2C9D6AE3-6CE3-4BEF-8500-1580D2C60011}" presName="bgRect" presStyleLbl="bgShp" presStyleIdx="1" presStyleCnt="3"/>
      <dgm:spPr/>
    </dgm:pt>
    <dgm:pt modelId="{DA190F62-D592-4110-B15D-4B268AE356E8}" type="pres">
      <dgm:prSet presAssocID="{2C9D6AE3-6CE3-4BEF-8500-1580D2C6001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596430FA-1DE4-4FE3-9BA8-1BA13DF50F54}" type="pres">
      <dgm:prSet presAssocID="{2C9D6AE3-6CE3-4BEF-8500-1580D2C60011}" presName="spaceRect" presStyleCnt="0"/>
      <dgm:spPr/>
    </dgm:pt>
    <dgm:pt modelId="{683B6F3A-C725-4CE3-BE3F-1FF1F68802E4}" type="pres">
      <dgm:prSet presAssocID="{2C9D6AE3-6CE3-4BEF-8500-1580D2C60011}" presName="parTx" presStyleLbl="revTx" presStyleIdx="2" presStyleCnt="4">
        <dgm:presLayoutVars>
          <dgm:chMax val="0"/>
          <dgm:chPref val="0"/>
        </dgm:presLayoutVars>
      </dgm:prSet>
      <dgm:spPr/>
    </dgm:pt>
    <dgm:pt modelId="{EF296F65-3171-4580-9736-5C3DA9D0952A}" type="pres">
      <dgm:prSet presAssocID="{86D2FD85-D635-4ABA-851E-D562D39FC8CD}" presName="sibTrans" presStyleCnt="0"/>
      <dgm:spPr/>
    </dgm:pt>
    <dgm:pt modelId="{3BB4918A-C76F-45B3-977E-F96042A40A37}" type="pres">
      <dgm:prSet presAssocID="{646A61D0-037C-40D0-BBC0-BCA4D7F53A0A}" presName="compNode" presStyleCnt="0"/>
      <dgm:spPr/>
    </dgm:pt>
    <dgm:pt modelId="{27E32C65-68FB-42C6-A9CA-EB7083418835}" type="pres">
      <dgm:prSet presAssocID="{646A61D0-037C-40D0-BBC0-BCA4D7F53A0A}" presName="bgRect" presStyleLbl="bgShp" presStyleIdx="2" presStyleCnt="3"/>
      <dgm:spPr/>
    </dgm:pt>
    <dgm:pt modelId="{55D4FF81-7409-4E50-930A-AADC1368D0E9}" type="pres">
      <dgm:prSet presAssocID="{646A61D0-037C-40D0-BBC0-BCA4D7F53A0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4ED8487F-787F-42E8-BE5A-0C85A6226A93}" type="pres">
      <dgm:prSet presAssocID="{646A61D0-037C-40D0-BBC0-BCA4D7F53A0A}" presName="spaceRect" presStyleCnt="0"/>
      <dgm:spPr/>
    </dgm:pt>
    <dgm:pt modelId="{8C98DFA3-54E8-4A36-91AB-358C22606E6B}" type="pres">
      <dgm:prSet presAssocID="{646A61D0-037C-40D0-BBC0-BCA4D7F53A0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E4E2005-E061-4CE7-9C35-442B1FBBD0E5}" type="presOf" srcId="{D079E6DD-6FD8-4278-95B7-0E9ACC145F51}" destId="{94827B4A-8596-47F6-B00F-7E5E0A015AFD}" srcOrd="0" destOrd="0" presId="urn:microsoft.com/office/officeart/2018/2/layout/IconVerticalSolidList"/>
    <dgm:cxn modelId="{1338EF54-27DC-47F7-9645-6B3B527DD68E}" srcId="{D079E6DD-6FD8-4278-95B7-0E9ACC145F51}" destId="{C54E2AE8-8AE4-4B3B-B69C-BEFDA6479B04}" srcOrd="0" destOrd="0" parTransId="{1F63E89B-8E64-40AD-AAE5-AA4C0A4B42B2}" sibTransId="{540B3EBC-3BB0-4930-B53D-63275ECF69CC}"/>
    <dgm:cxn modelId="{357C3778-E930-4166-BB78-DB06734AC138}" srcId="{E445DC76-01B8-4631-8A37-346191C3A2AF}" destId="{646A61D0-037C-40D0-BBC0-BCA4D7F53A0A}" srcOrd="2" destOrd="0" parTransId="{1CD5A2E0-B8FC-459C-A832-8B7DA3699C2C}" sibTransId="{5A24EFF5-3F2B-4318-B5F6-E2452CF90019}"/>
    <dgm:cxn modelId="{61A4DD7F-2D27-491C-9FB9-6012C91AB03E}" type="presOf" srcId="{E445DC76-01B8-4631-8A37-346191C3A2AF}" destId="{D4139AF9-3103-4694-BDA5-6C6C93B75AEF}" srcOrd="0" destOrd="0" presId="urn:microsoft.com/office/officeart/2018/2/layout/IconVerticalSolidList"/>
    <dgm:cxn modelId="{768F1D8F-55DB-4D3B-A04F-BA01C22F6BDB}" srcId="{E445DC76-01B8-4631-8A37-346191C3A2AF}" destId="{D079E6DD-6FD8-4278-95B7-0E9ACC145F51}" srcOrd="0" destOrd="0" parTransId="{9404461D-B24D-44EA-896A-E2DF0F77C71F}" sibTransId="{CF07FFD2-789F-4E76-8AFE-F512C0A193D4}"/>
    <dgm:cxn modelId="{06AE4FA4-4A94-452C-823C-F2FC03860CEF}" type="presOf" srcId="{2C9D6AE3-6CE3-4BEF-8500-1580D2C60011}" destId="{683B6F3A-C725-4CE3-BE3F-1FF1F68802E4}" srcOrd="0" destOrd="0" presId="urn:microsoft.com/office/officeart/2018/2/layout/IconVerticalSolidList"/>
    <dgm:cxn modelId="{F7C5EBB2-4E08-4E32-AA91-2D50F400C6C4}" type="presOf" srcId="{C54E2AE8-8AE4-4B3B-B69C-BEFDA6479B04}" destId="{6D8280D2-B070-43B2-BA31-160C3DC1EEED}" srcOrd="0" destOrd="0" presId="urn:microsoft.com/office/officeart/2018/2/layout/IconVerticalSolidList"/>
    <dgm:cxn modelId="{29F06BC4-1624-4D73-B7FA-52E5DE5F877E}" type="presOf" srcId="{646A61D0-037C-40D0-BBC0-BCA4D7F53A0A}" destId="{8C98DFA3-54E8-4A36-91AB-358C22606E6B}" srcOrd="0" destOrd="0" presId="urn:microsoft.com/office/officeart/2018/2/layout/IconVerticalSolidList"/>
    <dgm:cxn modelId="{6CE528D1-1289-48E6-9F02-DE0E548CC67F}" srcId="{E445DC76-01B8-4631-8A37-346191C3A2AF}" destId="{2C9D6AE3-6CE3-4BEF-8500-1580D2C60011}" srcOrd="1" destOrd="0" parTransId="{0BFABF7A-B508-49BB-8FAD-DCBDA8087F08}" sibTransId="{86D2FD85-D635-4ABA-851E-D562D39FC8CD}"/>
    <dgm:cxn modelId="{6E3BB2E7-3AE8-40B2-AAB0-2EAA6A416E5C}" type="presOf" srcId="{E9795370-08D2-4B6C-BFA9-7DE05170C810}" destId="{6D8280D2-B070-43B2-BA31-160C3DC1EEED}" srcOrd="0" destOrd="1" presId="urn:microsoft.com/office/officeart/2018/2/layout/IconVerticalSolidList"/>
    <dgm:cxn modelId="{07343EF5-C43A-4A47-957B-96364511E709}" srcId="{D079E6DD-6FD8-4278-95B7-0E9ACC145F51}" destId="{E9795370-08D2-4B6C-BFA9-7DE05170C810}" srcOrd="1" destOrd="0" parTransId="{C2389E45-A9FE-4336-9F72-7B51AF263790}" sibTransId="{E5FE8D76-EAB3-400A-91D3-6D32FC15AB20}"/>
    <dgm:cxn modelId="{A1F0494C-E51A-496B-880E-F9D4B15A8DDC}" type="presParOf" srcId="{D4139AF9-3103-4694-BDA5-6C6C93B75AEF}" destId="{786806FA-3109-4FCD-B89C-3A46BBF3B8D6}" srcOrd="0" destOrd="0" presId="urn:microsoft.com/office/officeart/2018/2/layout/IconVerticalSolidList"/>
    <dgm:cxn modelId="{8ABC194D-2984-42A9-A982-D5FDD01B3992}" type="presParOf" srcId="{786806FA-3109-4FCD-B89C-3A46BBF3B8D6}" destId="{78D507CB-1AF4-4C2F-BD91-4DD6B8384AD3}" srcOrd="0" destOrd="0" presId="urn:microsoft.com/office/officeart/2018/2/layout/IconVerticalSolidList"/>
    <dgm:cxn modelId="{C49E4228-E56D-4258-B0B1-F7C856F4613F}" type="presParOf" srcId="{786806FA-3109-4FCD-B89C-3A46BBF3B8D6}" destId="{C1E8CF98-40B1-4E8D-A702-317B2476B135}" srcOrd="1" destOrd="0" presId="urn:microsoft.com/office/officeart/2018/2/layout/IconVerticalSolidList"/>
    <dgm:cxn modelId="{4251ED53-BCEB-406A-B42F-FEAD525CBB71}" type="presParOf" srcId="{786806FA-3109-4FCD-B89C-3A46BBF3B8D6}" destId="{B753D4A2-1C66-4E60-9232-C6A110DBC1A6}" srcOrd="2" destOrd="0" presId="urn:microsoft.com/office/officeart/2018/2/layout/IconVerticalSolidList"/>
    <dgm:cxn modelId="{108B86F6-112A-486F-94E3-A152EE78930A}" type="presParOf" srcId="{786806FA-3109-4FCD-B89C-3A46BBF3B8D6}" destId="{94827B4A-8596-47F6-B00F-7E5E0A015AFD}" srcOrd="3" destOrd="0" presId="urn:microsoft.com/office/officeart/2018/2/layout/IconVerticalSolidList"/>
    <dgm:cxn modelId="{FF39DE28-F4DF-4D4C-BB69-A080A4B08BF8}" type="presParOf" srcId="{786806FA-3109-4FCD-B89C-3A46BBF3B8D6}" destId="{6D8280D2-B070-43B2-BA31-160C3DC1EEED}" srcOrd="4" destOrd="0" presId="urn:microsoft.com/office/officeart/2018/2/layout/IconVerticalSolidList"/>
    <dgm:cxn modelId="{A650B682-A96E-46E7-9A11-C8136734C250}" type="presParOf" srcId="{D4139AF9-3103-4694-BDA5-6C6C93B75AEF}" destId="{5ECF0147-3B6F-40FD-8686-BC8F9FCA8F45}" srcOrd="1" destOrd="0" presId="urn:microsoft.com/office/officeart/2018/2/layout/IconVerticalSolidList"/>
    <dgm:cxn modelId="{187231C0-598E-49EF-9FC6-77B6DB67BB81}" type="presParOf" srcId="{D4139AF9-3103-4694-BDA5-6C6C93B75AEF}" destId="{D23FB822-723D-47AC-A0CD-4BBADBFC244E}" srcOrd="2" destOrd="0" presId="urn:microsoft.com/office/officeart/2018/2/layout/IconVerticalSolidList"/>
    <dgm:cxn modelId="{13B5F5C7-C5A9-4C85-8914-A011A530367C}" type="presParOf" srcId="{D23FB822-723D-47AC-A0CD-4BBADBFC244E}" destId="{5E352461-5928-4F67-BF47-76948CD751AA}" srcOrd="0" destOrd="0" presId="urn:microsoft.com/office/officeart/2018/2/layout/IconVerticalSolidList"/>
    <dgm:cxn modelId="{6A8F3A67-16B7-4C83-B489-CCC13091623D}" type="presParOf" srcId="{D23FB822-723D-47AC-A0CD-4BBADBFC244E}" destId="{DA190F62-D592-4110-B15D-4B268AE356E8}" srcOrd="1" destOrd="0" presId="urn:microsoft.com/office/officeart/2018/2/layout/IconVerticalSolidList"/>
    <dgm:cxn modelId="{8958A68A-B6E4-4980-AD42-C35A4056B134}" type="presParOf" srcId="{D23FB822-723D-47AC-A0CD-4BBADBFC244E}" destId="{596430FA-1DE4-4FE3-9BA8-1BA13DF50F54}" srcOrd="2" destOrd="0" presId="urn:microsoft.com/office/officeart/2018/2/layout/IconVerticalSolidList"/>
    <dgm:cxn modelId="{D6CBF355-BEE4-44A5-824D-853CBB6E6AB7}" type="presParOf" srcId="{D23FB822-723D-47AC-A0CD-4BBADBFC244E}" destId="{683B6F3A-C725-4CE3-BE3F-1FF1F68802E4}" srcOrd="3" destOrd="0" presId="urn:microsoft.com/office/officeart/2018/2/layout/IconVerticalSolidList"/>
    <dgm:cxn modelId="{151BF6B8-659A-4C0A-8674-AB398E5190B2}" type="presParOf" srcId="{D4139AF9-3103-4694-BDA5-6C6C93B75AEF}" destId="{EF296F65-3171-4580-9736-5C3DA9D0952A}" srcOrd="3" destOrd="0" presId="urn:microsoft.com/office/officeart/2018/2/layout/IconVerticalSolidList"/>
    <dgm:cxn modelId="{19DD3364-765B-4DBB-B2CA-52BC02ABEE75}" type="presParOf" srcId="{D4139AF9-3103-4694-BDA5-6C6C93B75AEF}" destId="{3BB4918A-C76F-45B3-977E-F96042A40A37}" srcOrd="4" destOrd="0" presId="urn:microsoft.com/office/officeart/2018/2/layout/IconVerticalSolidList"/>
    <dgm:cxn modelId="{421F8877-8BC5-41C7-8B82-0EAFEB9AB4CC}" type="presParOf" srcId="{3BB4918A-C76F-45B3-977E-F96042A40A37}" destId="{27E32C65-68FB-42C6-A9CA-EB7083418835}" srcOrd="0" destOrd="0" presId="urn:microsoft.com/office/officeart/2018/2/layout/IconVerticalSolidList"/>
    <dgm:cxn modelId="{009D9E1B-B951-4649-8F36-07EAD88F6935}" type="presParOf" srcId="{3BB4918A-C76F-45B3-977E-F96042A40A37}" destId="{55D4FF81-7409-4E50-930A-AADC1368D0E9}" srcOrd="1" destOrd="0" presId="urn:microsoft.com/office/officeart/2018/2/layout/IconVerticalSolidList"/>
    <dgm:cxn modelId="{BEFEAD26-8DC8-4276-8632-131C626A9636}" type="presParOf" srcId="{3BB4918A-C76F-45B3-977E-F96042A40A37}" destId="{4ED8487F-787F-42E8-BE5A-0C85A6226A93}" srcOrd="2" destOrd="0" presId="urn:microsoft.com/office/officeart/2018/2/layout/IconVerticalSolidList"/>
    <dgm:cxn modelId="{0A0D86B8-D942-48B5-93CA-8470130F3DF3}" type="presParOf" srcId="{3BB4918A-C76F-45B3-977E-F96042A40A37}" destId="{8C98DFA3-54E8-4A36-91AB-358C22606E6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9E0EAE-6C5E-41E1-BF32-92F3F6243AEF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A0E30FF-7956-4C96-971E-5540689BE49D}">
      <dgm:prSet phldr="0"/>
      <dgm:spPr/>
      <dgm:t>
        <a:bodyPr/>
        <a:lstStyle/>
        <a:p>
          <a:pPr rtl="0"/>
          <a:r>
            <a:rPr lang="en-US" b="0" i="0" u="none" strike="noStrike" cap="none" baseline="0" noProof="0">
              <a:solidFill>
                <a:srgbClr val="010000"/>
              </a:solidFill>
              <a:latin typeface="Calibri Light"/>
              <a:cs typeface="Calibri Light"/>
            </a:rPr>
            <a:t>Council-sponsored Webinars</a:t>
          </a:r>
        </a:p>
      </dgm:t>
    </dgm:pt>
    <dgm:pt modelId="{64A870B0-33E6-4FD2-8DD4-DF0818D9AC67}" type="parTrans" cxnId="{D1D3EF55-399F-45AB-9B8C-221CB767D0B2}">
      <dgm:prSet/>
      <dgm:spPr/>
      <dgm:t>
        <a:bodyPr/>
        <a:lstStyle/>
        <a:p>
          <a:endParaRPr lang="en-US"/>
        </a:p>
      </dgm:t>
    </dgm:pt>
    <dgm:pt modelId="{7486424B-8495-441D-8237-1067A070C4E5}" type="sibTrans" cxnId="{D1D3EF55-399F-45AB-9B8C-221CB767D0B2}">
      <dgm:prSet/>
      <dgm:spPr/>
      <dgm:t>
        <a:bodyPr/>
        <a:lstStyle/>
        <a:p>
          <a:endParaRPr lang="en-US"/>
        </a:p>
      </dgm:t>
    </dgm:pt>
    <dgm:pt modelId="{6EBC134E-2580-4536-81A6-D681DA8E12A9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Partner with a black activist or educator (with background in the insurance industry) and give them a platform to speak on</a:t>
          </a:r>
          <a:endParaRPr lang="en-US"/>
        </a:p>
      </dgm:t>
    </dgm:pt>
    <dgm:pt modelId="{346CC70E-7E72-4D17-AA36-440401F7DA62}" type="parTrans" cxnId="{04105B80-932D-4295-B723-4437598BDBD7}">
      <dgm:prSet/>
      <dgm:spPr/>
      <dgm:t>
        <a:bodyPr/>
        <a:lstStyle/>
        <a:p>
          <a:endParaRPr lang="en-US"/>
        </a:p>
      </dgm:t>
    </dgm:pt>
    <dgm:pt modelId="{F253F1A7-1E19-4619-9DD8-AE63ED7D323B}" type="sibTrans" cxnId="{04105B80-932D-4295-B723-4437598BDBD7}">
      <dgm:prSet/>
      <dgm:spPr/>
      <dgm:t>
        <a:bodyPr/>
        <a:lstStyle/>
        <a:p>
          <a:endParaRPr lang="en-US"/>
        </a:p>
      </dgm:t>
    </dgm:pt>
    <dgm:pt modelId="{2E85648E-4A33-44DE-B604-69D64269B713}">
      <dgm:prSet/>
      <dgm:spPr/>
      <dgm:t>
        <a:bodyPr/>
        <a:lstStyle/>
        <a:p>
          <a:pPr rtl="0"/>
          <a:endParaRPr lang="en-US"/>
        </a:p>
      </dgm:t>
    </dgm:pt>
    <dgm:pt modelId="{5A151482-8BBE-4551-911A-4018ED3FF472}" type="parTrans" cxnId="{9046537B-FD1A-428E-ABCF-5166D889251C}">
      <dgm:prSet/>
      <dgm:spPr/>
      <dgm:t>
        <a:bodyPr/>
        <a:lstStyle/>
        <a:p>
          <a:endParaRPr lang="en-US"/>
        </a:p>
      </dgm:t>
    </dgm:pt>
    <dgm:pt modelId="{2C8F8B4E-02C7-43C1-B1AA-E9BE7172C73F}" type="sibTrans" cxnId="{9046537B-FD1A-428E-ABCF-5166D889251C}">
      <dgm:prSet/>
      <dgm:spPr/>
      <dgm:t>
        <a:bodyPr/>
        <a:lstStyle/>
        <a:p>
          <a:endParaRPr lang="en-US"/>
        </a:p>
      </dgm:t>
    </dgm:pt>
    <dgm:pt modelId="{16FC6C3B-5CD2-43FA-B552-C07D8620F256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Social Media </a:t>
          </a:r>
          <a:endParaRPr lang="en-US"/>
        </a:p>
      </dgm:t>
    </dgm:pt>
    <dgm:pt modelId="{8EA9DA2E-FF66-4B07-BEDA-70E791FD5D21}" type="parTrans" cxnId="{83EF9101-E997-45D8-A5A2-93BD5CD5FF30}">
      <dgm:prSet/>
      <dgm:spPr/>
      <dgm:t>
        <a:bodyPr/>
        <a:lstStyle/>
        <a:p>
          <a:endParaRPr lang="en-US"/>
        </a:p>
      </dgm:t>
    </dgm:pt>
    <dgm:pt modelId="{276C671A-725C-47AD-9BC5-F7FDF75E1116}" type="sibTrans" cxnId="{83EF9101-E997-45D8-A5A2-93BD5CD5FF30}">
      <dgm:prSet/>
      <dgm:spPr/>
      <dgm:t>
        <a:bodyPr/>
        <a:lstStyle/>
        <a:p>
          <a:endParaRPr lang="en-US"/>
        </a:p>
      </dgm:t>
    </dgm:pt>
    <dgm:pt modelId="{0CE50AE6-8F65-4FC2-B047-850C4B055391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Highlight black voices by featuring them in videos on social, highlighting their work through retweets and posts etc. </a:t>
          </a:r>
          <a:endParaRPr lang="en-US"/>
        </a:p>
      </dgm:t>
    </dgm:pt>
    <dgm:pt modelId="{28CD810B-CCB5-4007-AAF3-D5982D5AC5C9}" type="parTrans" cxnId="{FE38378D-B534-4A10-9CAE-A9AD090B26A7}">
      <dgm:prSet/>
      <dgm:spPr/>
      <dgm:t>
        <a:bodyPr/>
        <a:lstStyle/>
        <a:p>
          <a:endParaRPr lang="en-US"/>
        </a:p>
      </dgm:t>
    </dgm:pt>
    <dgm:pt modelId="{C11936A8-0DB2-4434-B1CF-072A0DD5D473}" type="sibTrans" cxnId="{FE38378D-B534-4A10-9CAE-A9AD090B26A7}">
      <dgm:prSet/>
      <dgm:spPr/>
      <dgm:t>
        <a:bodyPr/>
        <a:lstStyle/>
        <a:p>
          <a:endParaRPr lang="en-US"/>
        </a:p>
      </dgm:t>
    </dgm:pt>
    <dgm:pt modelId="{4E078D98-0D0B-48E6-B56E-2958165179CB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Encourage Employees to Do the Work</a:t>
          </a:r>
          <a:endParaRPr lang="en-US"/>
        </a:p>
      </dgm:t>
    </dgm:pt>
    <dgm:pt modelId="{61F30BC1-CC90-4320-93FD-F62D464D5C98}" type="parTrans" cxnId="{0F46D927-A317-47AC-B7FC-F35B0FB3C149}">
      <dgm:prSet/>
      <dgm:spPr/>
      <dgm:t>
        <a:bodyPr/>
        <a:lstStyle/>
        <a:p>
          <a:endParaRPr lang="en-US"/>
        </a:p>
      </dgm:t>
    </dgm:pt>
    <dgm:pt modelId="{929D9E24-BC38-4159-ACC9-96CEB92BAF48}" type="sibTrans" cxnId="{0F46D927-A317-47AC-B7FC-F35B0FB3C149}">
      <dgm:prSet/>
      <dgm:spPr/>
      <dgm:t>
        <a:bodyPr/>
        <a:lstStyle/>
        <a:p>
          <a:endParaRPr lang="en-US"/>
        </a:p>
      </dgm:t>
    </dgm:pt>
    <dgm:pt modelId="{1B5202BC-73E5-4166-95EE-5116E6B26C45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Purchase program subscriptions dedicated to anti-racism for employees to encourage them to do the work. An example: The Great Unlearn</a:t>
          </a:r>
        </a:p>
      </dgm:t>
    </dgm:pt>
    <dgm:pt modelId="{31C3410E-0BA7-4A66-A4CE-5F6E0CBB9E9B}" type="parTrans" cxnId="{00EF6F4D-7C51-41AD-8F3E-42DC07EA5489}">
      <dgm:prSet/>
      <dgm:spPr/>
    </dgm:pt>
    <dgm:pt modelId="{D46A89C7-94BE-431F-8356-7879886AF089}" type="sibTrans" cxnId="{00EF6F4D-7C51-41AD-8F3E-42DC07EA5489}">
      <dgm:prSet/>
      <dgm:spPr/>
    </dgm:pt>
    <dgm:pt modelId="{D8205B56-FB2C-4A06-ADA8-E509F0A30618}">
      <dgm:prSet phldr="0"/>
      <dgm:spPr/>
      <dgm:t>
        <a:bodyPr/>
        <a:lstStyle/>
        <a:p>
          <a:pPr rtl="0"/>
          <a:endParaRPr lang="en-US">
            <a:latin typeface="Calibri Light" panose="020F0302020204030204"/>
          </a:endParaRPr>
        </a:p>
      </dgm:t>
    </dgm:pt>
    <dgm:pt modelId="{31597084-E3B4-4EFB-9076-99652CC6038F}" type="parTrans" cxnId="{73A0B6E3-B155-468E-9FAF-16AF9DF360C3}">
      <dgm:prSet/>
      <dgm:spPr/>
    </dgm:pt>
    <dgm:pt modelId="{F118EC30-98C5-43AF-A246-CEE4EA6FFC50}" type="sibTrans" cxnId="{73A0B6E3-B155-468E-9FAF-16AF9DF360C3}">
      <dgm:prSet/>
      <dgm:spPr/>
    </dgm:pt>
    <dgm:pt modelId="{A6070C2C-BBC7-4492-9F01-0E4063C10A19}" type="pres">
      <dgm:prSet presAssocID="{919E0EAE-6C5E-41E1-BF32-92F3F6243AEF}" presName="Name0" presStyleCnt="0">
        <dgm:presLayoutVars>
          <dgm:dir/>
          <dgm:animLvl val="lvl"/>
          <dgm:resizeHandles val="exact"/>
        </dgm:presLayoutVars>
      </dgm:prSet>
      <dgm:spPr/>
    </dgm:pt>
    <dgm:pt modelId="{59527E1D-5E11-461D-8AFB-0424992E2926}" type="pres">
      <dgm:prSet presAssocID="{0A0E30FF-7956-4C96-971E-5540689BE49D}" presName="linNode" presStyleCnt="0"/>
      <dgm:spPr/>
    </dgm:pt>
    <dgm:pt modelId="{DDEC5C52-EF12-4793-B8AF-AE9C2917E26D}" type="pres">
      <dgm:prSet presAssocID="{0A0E30FF-7956-4C96-971E-5540689BE49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F4DE7E90-9715-4946-A257-19EE0639AE1F}" type="pres">
      <dgm:prSet presAssocID="{0A0E30FF-7956-4C96-971E-5540689BE49D}" presName="descendantText" presStyleLbl="alignAccFollowNode1" presStyleIdx="0" presStyleCnt="3">
        <dgm:presLayoutVars>
          <dgm:bulletEnabled val="1"/>
        </dgm:presLayoutVars>
      </dgm:prSet>
      <dgm:spPr/>
    </dgm:pt>
    <dgm:pt modelId="{908E51DB-3B3B-4824-98AA-89B202D94413}" type="pres">
      <dgm:prSet presAssocID="{7486424B-8495-441D-8237-1067A070C4E5}" presName="sp" presStyleCnt="0"/>
      <dgm:spPr/>
    </dgm:pt>
    <dgm:pt modelId="{B70C94A8-4F86-47CB-9A84-0773C1A4B654}" type="pres">
      <dgm:prSet presAssocID="{16FC6C3B-5CD2-43FA-B552-C07D8620F256}" presName="linNode" presStyleCnt="0"/>
      <dgm:spPr/>
    </dgm:pt>
    <dgm:pt modelId="{ACD428FA-EFC7-41D4-9BBC-1902016F0925}" type="pres">
      <dgm:prSet presAssocID="{16FC6C3B-5CD2-43FA-B552-C07D8620F25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3C2B292A-8FC4-4339-9931-CA08C82E68DB}" type="pres">
      <dgm:prSet presAssocID="{16FC6C3B-5CD2-43FA-B552-C07D8620F256}" presName="descendantText" presStyleLbl="alignAccFollowNode1" presStyleIdx="1" presStyleCnt="3">
        <dgm:presLayoutVars>
          <dgm:bulletEnabled val="1"/>
        </dgm:presLayoutVars>
      </dgm:prSet>
      <dgm:spPr/>
    </dgm:pt>
    <dgm:pt modelId="{9B41D43E-59B2-42F4-AFED-03413E83105E}" type="pres">
      <dgm:prSet presAssocID="{276C671A-725C-47AD-9BC5-F7FDF75E1116}" presName="sp" presStyleCnt="0"/>
      <dgm:spPr/>
    </dgm:pt>
    <dgm:pt modelId="{0AD36467-422A-4925-ABB3-5D481ADF0D78}" type="pres">
      <dgm:prSet presAssocID="{4E078D98-0D0B-48E6-B56E-2958165179CB}" presName="linNode" presStyleCnt="0"/>
      <dgm:spPr/>
    </dgm:pt>
    <dgm:pt modelId="{EA079602-B63A-4C17-91B1-392ABA5713DC}" type="pres">
      <dgm:prSet presAssocID="{4E078D98-0D0B-48E6-B56E-2958165179CB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DAA6E652-81DD-43A9-95D0-1EB98B466C45}" type="pres">
      <dgm:prSet presAssocID="{4E078D98-0D0B-48E6-B56E-2958165179CB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83EF9101-E997-45D8-A5A2-93BD5CD5FF30}" srcId="{919E0EAE-6C5E-41E1-BF32-92F3F6243AEF}" destId="{16FC6C3B-5CD2-43FA-B552-C07D8620F256}" srcOrd="1" destOrd="0" parTransId="{8EA9DA2E-FF66-4B07-BEDA-70E791FD5D21}" sibTransId="{276C671A-725C-47AD-9BC5-F7FDF75E1116}"/>
    <dgm:cxn modelId="{C4956707-83EB-4508-B7F0-FE1B0C8373EB}" type="presOf" srcId="{0A0E30FF-7956-4C96-971E-5540689BE49D}" destId="{DDEC5C52-EF12-4793-B8AF-AE9C2917E26D}" srcOrd="0" destOrd="0" presId="urn:microsoft.com/office/officeart/2005/8/layout/vList5"/>
    <dgm:cxn modelId="{0F46D927-A317-47AC-B7FC-F35B0FB3C149}" srcId="{919E0EAE-6C5E-41E1-BF32-92F3F6243AEF}" destId="{4E078D98-0D0B-48E6-B56E-2958165179CB}" srcOrd="2" destOrd="0" parTransId="{61F30BC1-CC90-4320-93FD-F62D464D5C98}" sibTransId="{929D9E24-BC38-4159-ACC9-96CEB92BAF48}"/>
    <dgm:cxn modelId="{00EF6F4D-7C51-41AD-8F3E-42DC07EA5489}" srcId="{4E078D98-0D0B-48E6-B56E-2958165179CB}" destId="{1B5202BC-73E5-4166-95EE-5116E6B26C45}" srcOrd="0" destOrd="0" parTransId="{31C3410E-0BA7-4A66-A4CE-5F6E0CBB9E9B}" sibTransId="{D46A89C7-94BE-431F-8356-7879886AF089}"/>
    <dgm:cxn modelId="{D1D3EF55-399F-45AB-9B8C-221CB767D0B2}" srcId="{919E0EAE-6C5E-41E1-BF32-92F3F6243AEF}" destId="{0A0E30FF-7956-4C96-971E-5540689BE49D}" srcOrd="0" destOrd="0" parTransId="{64A870B0-33E6-4FD2-8DD4-DF0818D9AC67}" sibTransId="{7486424B-8495-441D-8237-1067A070C4E5}"/>
    <dgm:cxn modelId="{A1AD716E-9A99-44C8-9940-BD0A912D27CD}" type="presOf" srcId="{0CE50AE6-8F65-4FC2-B047-850C4B055391}" destId="{3C2B292A-8FC4-4339-9931-CA08C82E68DB}" srcOrd="0" destOrd="0" presId="urn:microsoft.com/office/officeart/2005/8/layout/vList5"/>
    <dgm:cxn modelId="{9721DB72-5C1B-4F4A-98F8-577055AE1B7F}" type="presOf" srcId="{D8205B56-FB2C-4A06-ADA8-E509F0A30618}" destId="{DAA6E652-81DD-43A9-95D0-1EB98B466C45}" srcOrd="0" destOrd="1" presId="urn:microsoft.com/office/officeart/2005/8/layout/vList5"/>
    <dgm:cxn modelId="{9046537B-FD1A-428E-ABCF-5166D889251C}" srcId="{6EBC134E-2580-4536-81A6-D681DA8E12A9}" destId="{2E85648E-4A33-44DE-B604-69D64269B713}" srcOrd="0" destOrd="0" parTransId="{5A151482-8BBE-4551-911A-4018ED3FF472}" sibTransId="{2C8F8B4E-02C7-43C1-B1AA-E9BE7172C73F}"/>
    <dgm:cxn modelId="{04105B80-932D-4295-B723-4437598BDBD7}" srcId="{0A0E30FF-7956-4C96-971E-5540689BE49D}" destId="{6EBC134E-2580-4536-81A6-D681DA8E12A9}" srcOrd="0" destOrd="0" parTransId="{346CC70E-7E72-4D17-AA36-440401F7DA62}" sibTransId="{F253F1A7-1E19-4619-9DD8-AE63ED7D323B}"/>
    <dgm:cxn modelId="{CE0FAD86-0926-43F2-B7CF-B10234ADB949}" type="presOf" srcId="{6EBC134E-2580-4536-81A6-D681DA8E12A9}" destId="{F4DE7E90-9715-4946-A257-19EE0639AE1F}" srcOrd="0" destOrd="0" presId="urn:microsoft.com/office/officeart/2005/8/layout/vList5"/>
    <dgm:cxn modelId="{FE38378D-B534-4A10-9CAE-A9AD090B26A7}" srcId="{16FC6C3B-5CD2-43FA-B552-C07D8620F256}" destId="{0CE50AE6-8F65-4FC2-B047-850C4B055391}" srcOrd="0" destOrd="0" parTransId="{28CD810B-CCB5-4007-AAF3-D5982D5AC5C9}" sibTransId="{C11936A8-0DB2-4434-B1CF-072A0DD5D473}"/>
    <dgm:cxn modelId="{1A6305A5-8792-4D75-91BD-19F2BF2B662B}" type="presOf" srcId="{1B5202BC-73E5-4166-95EE-5116E6B26C45}" destId="{DAA6E652-81DD-43A9-95D0-1EB98B466C45}" srcOrd="0" destOrd="0" presId="urn:microsoft.com/office/officeart/2005/8/layout/vList5"/>
    <dgm:cxn modelId="{775793A8-D18A-4CE3-90B6-317B5B9DA6F9}" type="presOf" srcId="{2E85648E-4A33-44DE-B604-69D64269B713}" destId="{F4DE7E90-9715-4946-A257-19EE0639AE1F}" srcOrd="0" destOrd="1" presId="urn:microsoft.com/office/officeart/2005/8/layout/vList5"/>
    <dgm:cxn modelId="{04A513D4-F907-49D2-9496-C7651D17F2EC}" type="presOf" srcId="{4E078D98-0D0B-48E6-B56E-2958165179CB}" destId="{EA079602-B63A-4C17-91B1-392ABA5713DC}" srcOrd="0" destOrd="0" presId="urn:microsoft.com/office/officeart/2005/8/layout/vList5"/>
    <dgm:cxn modelId="{56AC88DA-64CC-436B-8409-C63ACF81BA02}" type="presOf" srcId="{16FC6C3B-5CD2-43FA-B552-C07D8620F256}" destId="{ACD428FA-EFC7-41D4-9BBC-1902016F0925}" srcOrd="0" destOrd="0" presId="urn:microsoft.com/office/officeart/2005/8/layout/vList5"/>
    <dgm:cxn modelId="{2B59F2DE-E16E-4723-B6D7-8A3850DEEBB1}" type="presOf" srcId="{919E0EAE-6C5E-41E1-BF32-92F3F6243AEF}" destId="{A6070C2C-BBC7-4492-9F01-0E4063C10A19}" srcOrd="0" destOrd="0" presId="urn:microsoft.com/office/officeart/2005/8/layout/vList5"/>
    <dgm:cxn modelId="{73A0B6E3-B155-468E-9FAF-16AF9DF360C3}" srcId="{4E078D98-0D0B-48E6-B56E-2958165179CB}" destId="{D8205B56-FB2C-4A06-ADA8-E509F0A30618}" srcOrd="1" destOrd="0" parTransId="{31597084-E3B4-4EFB-9076-99652CC6038F}" sibTransId="{F118EC30-98C5-43AF-A246-CEE4EA6FFC50}"/>
    <dgm:cxn modelId="{BBD7C5FA-C0C4-4341-B1CC-E30FDAE00C49}" type="presParOf" srcId="{A6070C2C-BBC7-4492-9F01-0E4063C10A19}" destId="{59527E1D-5E11-461D-8AFB-0424992E2926}" srcOrd="0" destOrd="0" presId="urn:microsoft.com/office/officeart/2005/8/layout/vList5"/>
    <dgm:cxn modelId="{9F6095A0-9358-4063-BE27-60B6BC02B0E4}" type="presParOf" srcId="{59527E1D-5E11-461D-8AFB-0424992E2926}" destId="{DDEC5C52-EF12-4793-B8AF-AE9C2917E26D}" srcOrd="0" destOrd="0" presId="urn:microsoft.com/office/officeart/2005/8/layout/vList5"/>
    <dgm:cxn modelId="{6ACABE10-7D85-4F37-838F-B04ED4F9E1F4}" type="presParOf" srcId="{59527E1D-5E11-461D-8AFB-0424992E2926}" destId="{F4DE7E90-9715-4946-A257-19EE0639AE1F}" srcOrd="1" destOrd="0" presId="urn:microsoft.com/office/officeart/2005/8/layout/vList5"/>
    <dgm:cxn modelId="{56ACB121-1698-456D-8F52-869B3B187313}" type="presParOf" srcId="{A6070C2C-BBC7-4492-9F01-0E4063C10A19}" destId="{908E51DB-3B3B-4824-98AA-89B202D94413}" srcOrd="1" destOrd="0" presId="urn:microsoft.com/office/officeart/2005/8/layout/vList5"/>
    <dgm:cxn modelId="{3E77B9EC-220D-4439-8C34-220B5EDCF024}" type="presParOf" srcId="{A6070C2C-BBC7-4492-9F01-0E4063C10A19}" destId="{B70C94A8-4F86-47CB-9A84-0773C1A4B654}" srcOrd="2" destOrd="0" presId="urn:microsoft.com/office/officeart/2005/8/layout/vList5"/>
    <dgm:cxn modelId="{97CD935B-52A5-41EA-99C5-4ABB32E2DE92}" type="presParOf" srcId="{B70C94A8-4F86-47CB-9A84-0773C1A4B654}" destId="{ACD428FA-EFC7-41D4-9BBC-1902016F0925}" srcOrd="0" destOrd="0" presId="urn:microsoft.com/office/officeart/2005/8/layout/vList5"/>
    <dgm:cxn modelId="{BCC09A71-853F-4CC6-83D0-BF612FCC1B9F}" type="presParOf" srcId="{B70C94A8-4F86-47CB-9A84-0773C1A4B654}" destId="{3C2B292A-8FC4-4339-9931-CA08C82E68DB}" srcOrd="1" destOrd="0" presId="urn:microsoft.com/office/officeart/2005/8/layout/vList5"/>
    <dgm:cxn modelId="{F122EB52-8AE4-448A-B21E-5145D92864E6}" type="presParOf" srcId="{A6070C2C-BBC7-4492-9F01-0E4063C10A19}" destId="{9B41D43E-59B2-42F4-AFED-03413E83105E}" srcOrd="3" destOrd="0" presId="urn:microsoft.com/office/officeart/2005/8/layout/vList5"/>
    <dgm:cxn modelId="{9416E080-7C9B-4BFF-BD6B-3E40C779EAC6}" type="presParOf" srcId="{A6070C2C-BBC7-4492-9F01-0E4063C10A19}" destId="{0AD36467-422A-4925-ABB3-5D481ADF0D78}" srcOrd="4" destOrd="0" presId="urn:microsoft.com/office/officeart/2005/8/layout/vList5"/>
    <dgm:cxn modelId="{71579D26-B3AF-43F0-BDB6-193C035C0105}" type="presParOf" srcId="{0AD36467-422A-4925-ABB3-5D481ADF0D78}" destId="{EA079602-B63A-4C17-91B1-392ABA5713DC}" srcOrd="0" destOrd="0" presId="urn:microsoft.com/office/officeart/2005/8/layout/vList5"/>
    <dgm:cxn modelId="{12EEF478-F560-42C0-8DE0-B52E4F8718EA}" type="presParOf" srcId="{0AD36467-422A-4925-ABB3-5D481ADF0D78}" destId="{DAA6E652-81DD-43A9-95D0-1EB98B466C4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E7E90-9715-4946-A257-19EE0639AE1F}">
      <dsp:nvSpPr>
        <dsp:cNvPr id="0" name=""/>
        <dsp:cNvSpPr/>
      </dsp:nvSpPr>
      <dsp:spPr>
        <a:xfrm rot="5400000">
          <a:off x="3757037" y="-1252579"/>
          <a:ext cx="1316235" cy="415544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Form partnerships with universities and colleges that have a large minority presence</a:t>
          </a:r>
          <a:r>
            <a:rPr lang="en-US" sz="1500" kern="1200">
              <a:latin typeface="Calibri Light" panose="020F0302020204030204"/>
            </a:rPr>
            <a:t> and HBCs</a:t>
          </a:r>
          <a:endParaRPr lang="en-US" sz="1500" kern="120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Scholarships </a:t>
          </a:r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Career Fairs</a:t>
          </a:r>
          <a:r>
            <a:rPr lang="en-US" sz="1500" kern="1200">
              <a:latin typeface="Calibri Light" panose="020F0302020204030204"/>
            </a:rPr>
            <a:t> (increase presence) </a:t>
          </a:r>
          <a:endParaRPr lang="en-US" sz="1500" kern="1200"/>
        </a:p>
      </dsp:txBody>
      <dsp:txXfrm rot="-5400000">
        <a:off x="2337435" y="231276"/>
        <a:ext cx="4091187" cy="1187729"/>
      </dsp:txXfrm>
    </dsp:sp>
    <dsp:sp modelId="{DDEC5C52-EF12-4793-B8AF-AE9C2917E26D}">
      <dsp:nvSpPr>
        <dsp:cNvPr id="0" name=""/>
        <dsp:cNvSpPr/>
      </dsp:nvSpPr>
      <dsp:spPr>
        <a:xfrm>
          <a:off x="0" y="2492"/>
          <a:ext cx="2337435" cy="16452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Education </a:t>
          </a:r>
        </a:p>
      </dsp:txBody>
      <dsp:txXfrm>
        <a:off x="80317" y="82809"/>
        <a:ext cx="2176801" cy="1484660"/>
      </dsp:txXfrm>
    </dsp:sp>
    <dsp:sp modelId="{3C2B292A-8FC4-4339-9931-CA08C82E68DB}">
      <dsp:nvSpPr>
        <dsp:cNvPr id="0" name=""/>
        <dsp:cNvSpPr/>
      </dsp:nvSpPr>
      <dsp:spPr>
        <a:xfrm rot="5400000">
          <a:off x="3757037" y="474980"/>
          <a:ext cx="1316235" cy="4155440"/>
        </a:xfrm>
        <a:prstGeom prst="round2Same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Create a partnership with non-profit organizations such as INROADs which partners with top companies to give diverse, high performing, undergraduate students paid internship opportunities </a:t>
          </a:r>
        </a:p>
      </dsp:txBody>
      <dsp:txXfrm rot="-5400000">
        <a:off x="2337435" y="1958836"/>
        <a:ext cx="4091187" cy="1187729"/>
      </dsp:txXfrm>
    </dsp:sp>
    <dsp:sp modelId="{ACD428FA-EFC7-41D4-9BBC-1902016F0925}">
      <dsp:nvSpPr>
        <dsp:cNvPr id="0" name=""/>
        <dsp:cNvSpPr/>
      </dsp:nvSpPr>
      <dsp:spPr>
        <a:xfrm>
          <a:off x="0" y="1730052"/>
          <a:ext cx="2337435" cy="1645294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Internships</a:t>
          </a:r>
        </a:p>
      </dsp:txBody>
      <dsp:txXfrm>
        <a:off x="80317" y="1810369"/>
        <a:ext cx="2176801" cy="1484660"/>
      </dsp:txXfrm>
    </dsp:sp>
    <dsp:sp modelId="{254BED3E-2F0F-4505-AEC3-3DF6AFF8C65C}">
      <dsp:nvSpPr>
        <dsp:cNvPr id="0" name=""/>
        <dsp:cNvSpPr/>
      </dsp:nvSpPr>
      <dsp:spPr>
        <a:xfrm rot="5400000">
          <a:off x="3757037" y="2202539"/>
          <a:ext cx="1316235" cy="4155440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Assess current hiring practices 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Set goals</a:t>
          </a:r>
          <a:r>
            <a:rPr lang="en-US" sz="1500" kern="1200">
              <a:latin typeface="Calibri Light" panose="020F0302020204030204"/>
            </a:rPr>
            <a:t> (I.e. interview a well-rounded diverse group), specifically recruit from HBCs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Candidate sourcing </a:t>
          </a:r>
        </a:p>
      </dsp:txBody>
      <dsp:txXfrm rot="-5400000">
        <a:off x="2337435" y="3686395"/>
        <a:ext cx="4091187" cy="1187729"/>
      </dsp:txXfrm>
    </dsp:sp>
    <dsp:sp modelId="{0AAC4C53-782D-4CD4-8801-46BAA287BA06}">
      <dsp:nvSpPr>
        <dsp:cNvPr id="0" name=""/>
        <dsp:cNvSpPr/>
      </dsp:nvSpPr>
      <dsp:spPr>
        <a:xfrm>
          <a:off x="0" y="3457612"/>
          <a:ext cx="2337435" cy="1645294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Employment</a:t>
          </a:r>
        </a:p>
      </dsp:txBody>
      <dsp:txXfrm>
        <a:off x="80317" y="3537929"/>
        <a:ext cx="2176801" cy="14846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507CB-1AF4-4C2F-BD91-4DD6B8384AD3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E8CF98-40B1-4E8D-A702-317B2476B135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827B4A-8596-47F6-B00F-7E5E0A015AFD}">
      <dsp:nvSpPr>
        <dsp:cNvPr id="0" name=""/>
        <dsp:cNvSpPr/>
      </dsp:nvSpPr>
      <dsp:spPr>
        <a:xfrm>
          <a:off x="1941716" y="718"/>
          <a:ext cx="2931121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Consultants </a:t>
          </a:r>
        </a:p>
      </dsp:txBody>
      <dsp:txXfrm>
        <a:off x="1941716" y="718"/>
        <a:ext cx="2931121" cy="1681139"/>
      </dsp:txXfrm>
    </dsp:sp>
    <dsp:sp modelId="{6D8280D2-B070-43B2-BA31-160C3DC1EEED}">
      <dsp:nvSpPr>
        <dsp:cNvPr id="0" name=""/>
        <dsp:cNvSpPr/>
      </dsp:nvSpPr>
      <dsp:spPr>
        <a:xfrm>
          <a:off x="4872838" y="718"/>
          <a:ext cx="1640765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Jennifer Brown Consulting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 Winters Group</a:t>
          </a:r>
        </a:p>
      </dsp:txBody>
      <dsp:txXfrm>
        <a:off x="4872838" y="718"/>
        <a:ext cx="1640765" cy="1681139"/>
      </dsp:txXfrm>
    </dsp:sp>
    <dsp:sp modelId="{5E352461-5928-4F67-BF47-76948CD751AA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190F62-D592-4110-B15D-4B268AE356E8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B6F3A-C725-4CE3-BE3F-1FF1F68802E4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Employee-led seminars</a:t>
          </a:r>
        </a:p>
      </dsp:txBody>
      <dsp:txXfrm>
        <a:off x="1941716" y="2102143"/>
        <a:ext cx="4571887" cy="1681139"/>
      </dsp:txXfrm>
    </dsp:sp>
    <dsp:sp modelId="{27E32C65-68FB-42C6-A9CA-EB7083418835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D4FF81-7409-4E50-930A-AADC1368D0E9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98DFA3-54E8-4A36-91AB-358C22606E6B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Upper Management Strategy</a:t>
          </a:r>
        </a:p>
      </dsp:txBody>
      <dsp:txXfrm>
        <a:off x="1941716" y="4203567"/>
        <a:ext cx="4571887" cy="1681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E7E90-9715-4946-A257-19EE0639AE1F}">
      <dsp:nvSpPr>
        <dsp:cNvPr id="0" name=""/>
        <dsp:cNvSpPr/>
      </dsp:nvSpPr>
      <dsp:spPr>
        <a:xfrm rot="5400000">
          <a:off x="3757037" y="-1252579"/>
          <a:ext cx="1316235" cy="415544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>
              <a:latin typeface="Calibri Light" panose="020F0302020204030204"/>
            </a:rPr>
            <a:t>Partner with a black activist or educator (with background in the insurance industry) and give them a platform to speak on</a:t>
          </a:r>
          <a:endParaRPr lang="en-US" sz="1500" kern="120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/>
        </a:p>
      </dsp:txBody>
      <dsp:txXfrm rot="-5400000">
        <a:off x="2337435" y="231276"/>
        <a:ext cx="4091187" cy="1187729"/>
      </dsp:txXfrm>
    </dsp:sp>
    <dsp:sp modelId="{DDEC5C52-EF12-4793-B8AF-AE9C2917E26D}">
      <dsp:nvSpPr>
        <dsp:cNvPr id="0" name=""/>
        <dsp:cNvSpPr/>
      </dsp:nvSpPr>
      <dsp:spPr>
        <a:xfrm>
          <a:off x="0" y="2492"/>
          <a:ext cx="2337435" cy="16452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u="none" strike="noStrike" kern="1200" cap="none" baseline="0" noProof="0">
              <a:solidFill>
                <a:srgbClr val="010000"/>
              </a:solidFill>
              <a:latin typeface="Calibri Light"/>
              <a:cs typeface="Calibri Light"/>
            </a:rPr>
            <a:t>Council-sponsored Webinars</a:t>
          </a:r>
        </a:p>
      </dsp:txBody>
      <dsp:txXfrm>
        <a:off x="80317" y="82809"/>
        <a:ext cx="2176801" cy="1484660"/>
      </dsp:txXfrm>
    </dsp:sp>
    <dsp:sp modelId="{3C2B292A-8FC4-4339-9931-CA08C82E68DB}">
      <dsp:nvSpPr>
        <dsp:cNvPr id="0" name=""/>
        <dsp:cNvSpPr/>
      </dsp:nvSpPr>
      <dsp:spPr>
        <a:xfrm rot="5400000">
          <a:off x="3757037" y="474979"/>
          <a:ext cx="1316235" cy="4155440"/>
        </a:xfrm>
        <a:prstGeom prst="round2Same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>
              <a:latin typeface="Calibri Light" panose="020F0302020204030204"/>
            </a:rPr>
            <a:t>Highlight black voices by featuring them in videos on social, highlighting their work through retweets and posts etc. </a:t>
          </a:r>
          <a:endParaRPr lang="en-US" sz="1500" kern="1200"/>
        </a:p>
      </dsp:txBody>
      <dsp:txXfrm rot="-5400000">
        <a:off x="2337435" y="1958835"/>
        <a:ext cx="4091187" cy="1187729"/>
      </dsp:txXfrm>
    </dsp:sp>
    <dsp:sp modelId="{ACD428FA-EFC7-41D4-9BBC-1902016F0925}">
      <dsp:nvSpPr>
        <dsp:cNvPr id="0" name=""/>
        <dsp:cNvSpPr/>
      </dsp:nvSpPr>
      <dsp:spPr>
        <a:xfrm>
          <a:off x="0" y="1730052"/>
          <a:ext cx="2337435" cy="1645294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Calibri Light" panose="020F0302020204030204"/>
            </a:rPr>
            <a:t>Social Media </a:t>
          </a:r>
          <a:endParaRPr lang="en-US" sz="1800" kern="1200"/>
        </a:p>
      </dsp:txBody>
      <dsp:txXfrm>
        <a:off x="80317" y="1810369"/>
        <a:ext cx="2176801" cy="1484660"/>
      </dsp:txXfrm>
    </dsp:sp>
    <dsp:sp modelId="{DAA6E652-81DD-43A9-95D0-1EB98B466C45}">
      <dsp:nvSpPr>
        <dsp:cNvPr id="0" name=""/>
        <dsp:cNvSpPr/>
      </dsp:nvSpPr>
      <dsp:spPr>
        <a:xfrm rot="5400000">
          <a:off x="3757037" y="2202539"/>
          <a:ext cx="1316235" cy="4155440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>
              <a:latin typeface="Calibri Light" panose="020F0302020204030204"/>
            </a:rPr>
            <a:t>Purchase program subscriptions dedicated to anti-racism for employees to encourage them to do the work. An example: The Great Unlearn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>
            <a:latin typeface="Calibri Light" panose="020F0302020204030204"/>
          </a:endParaRPr>
        </a:p>
      </dsp:txBody>
      <dsp:txXfrm rot="-5400000">
        <a:off x="2337435" y="3686395"/>
        <a:ext cx="4091187" cy="1187729"/>
      </dsp:txXfrm>
    </dsp:sp>
    <dsp:sp modelId="{EA079602-B63A-4C17-91B1-392ABA5713DC}">
      <dsp:nvSpPr>
        <dsp:cNvPr id="0" name=""/>
        <dsp:cNvSpPr/>
      </dsp:nvSpPr>
      <dsp:spPr>
        <a:xfrm>
          <a:off x="0" y="3457612"/>
          <a:ext cx="2337435" cy="1645294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Calibri Light" panose="020F0302020204030204"/>
            </a:rPr>
            <a:t>Encourage Employees to Do the Work</a:t>
          </a:r>
          <a:endParaRPr lang="en-US" sz="1800" kern="1200"/>
        </a:p>
      </dsp:txBody>
      <dsp:txXfrm>
        <a:off x="80317" y="3537929"/>
        <a:ext cx="2176801" cy="1484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5D427-EC89-9145-BFB6-776F7B9D9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0D7B68-5C56-8046-8B34-D438B1FC7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2F336-7189-FE4E-A730-E38781F26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EEF0-6A00-4E4F-AB76-B7DA813853BD}" type="datetimeFigureOut">
              <a:rPr lang="en-US" smtClean="0"/>
              <a:t>7/30/20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444EA-52C3-C44F-8364-3DA5AD8B7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73AFA-FD14-0C4E-ABE5-C8DAA47B2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F58A-ACB0-194D-8529-939F44B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2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5F22F-737F-594F-8184-97BF77902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95BD29-D2B1-7547-B654-33D445028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DE2CE-3D34-BC49-9AE8-D35DB5B62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EEF0-6A00-4E4F-AB76-B7DA813853BD}" type="datetimeFigureOut">
              <a:rPr lang="en-US" smtClean="0"/>
              <a:t>7/30/20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39AB1-9446-4246-A8B7-EE418DD62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D3075-781C-2344-9F07-C2B8936AF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F58A-ACB0-194D-8529-939F44B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1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56DF6D-FB8A-854E-AEFB-EB6D111A2F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3E5CF7-4149-014A-B425-9D1011FCD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15DF2-C8F7-9A41-AFD1-FFEA7F568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EEF0-6A00-4E4F-AB76-B7DA813853BD}" type="datetimeFigureOut">
              <a:rPr lang="en-US" smtClean="0"/>
              <a:t>7/30/20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9A55-32BE-EC4B-8241-FCE64872B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3459B-8F7E-3F43-A66B-A8911D0B7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F58A-ACB0-194D-8529-939F44B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7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28FDE-5EDB-954A-9F13-C68B565C9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1ED17-706D-6E4C-AFC6-9F4B9D4E5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DE153-C0BC-FB4C-ABE0-2D18E35D0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EEF0-6A00-4E4F-AB76-B7DA813853BD}" type="datetimeFigureOut">
              <a:rPr lang="en-US" smtClean="0"/>
              <a:t>7/30/20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4819F-8D04-E346-AB0C-062291EC0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6FA87-02AF-844E-BE81-764B5BD15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F58A-ACB0-194D-8529-939F44B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9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361E5-AE45-E347-A285-ED63FD387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11AA35-B38A-ED49-AC26-9B3A45E22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A621C-4559-EB4B-BF47-784B5D993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EEF0-6A00-4E4F-AB76-B7DA813853BD}" type="datetimeFigureOut">
              <a:rPr lang="en-US" smtClean="0"/>
              <a:t>7/30/20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C160E-BC33-0947-988A-E7F69E657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5B756-ACA9-A04D-B532-2C58EE712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F58A-ACB0-194D-8529-939F44B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B45B4-EADA-1E45-9386-19EEB8CCF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F2783-C81C-1F46-AA6E-48EAB62012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1BD9DD-C9BE-8A43-A47E-361F3059E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46621-D9DF-0F4A-A872-223D646A3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EEF0-6A00-4E4F-AB76-B7DA813853BD}" type="datetimeFigureOut">
              <a:rPr lang="en-US" smtClean="0"/>
              <a:t>7/30/20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F76A80-12B9-234F-A2A2-E6BCDB5D5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133AB3-E37B-DE42-9A4E-FD216C09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F58A-ACB0-194D-8529-939F44B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7787C-3B87-6442-A7B3-8904680BB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B6F6C-A9D3-0D40-9019-BB05EA042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AE0BB-F94A-1B4A-BD0F-82CF3E7BF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40913A-7647-924D-B16E-F4FEB9BA1C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B733D0-3F7F-6A42-A91E-FBC75080F0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CC1B51-1A5B-9845-9642-5A1D35479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EEF0-6A00-4E4F-AB76-B7DA813853BD}" type="datetimeFigureOut">
              <a:rPr lang="en-US" smtClean="0"/>
              <a:t>7/30/20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1E0463-3AA7-EF47-9710-714D3CB12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42B048-87EC-BA4B-ABC5-03B953BA1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F58A-ACB0-194D-8529-939F44B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8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81A77-11A6-9D4D-92DB-3788EDF52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721153-C280-4443-87C8-92D09CDFA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EEF0-6A00-4E4F-AB76-B7DA813853BD}" type="datetimeFigureOut">
              <a:rPr lang="en-US" smtClean="0"/>
              <a:t>7/30/20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CB3EB0-72DE-F94E-B3BB-8C30F0C34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2DAA97-2C7E-3A42-9665-76CECC4CF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F58A-ACB0-194D-8529-939F44B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4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617F2D-B85F-3442-963F-3274A5FDC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EEF0-6A00-4E4F-AB76-B7DA813853BD}" type="datetimeFigureOut">
              <a:rPr lang="en-US" smtClean="0"/>
              <a:t>7/30/20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EB0439-BF80-C44C-8591-1B321209C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71BDAE-326E-9548-95B7-84D33A73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F58A-ACB0-194D-8529-939F44B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0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F56E9-635F-1745-B63F-91FF0334B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54D2E-242D-AF4C-AEF9-E0291B1E3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F195D-3D5F-BE4E-95CE-867758939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68F76-A25D-894A-82BF-BFEB42916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EEF0-6A00-4E4F-AB76-B7DA813853BD}" type="datetimeFigureOut">
              <a:rPr lang="en-US" smtClean="0"/>
              <a:t>7/30/20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34AAA-9BDD-664E-ACD6-07E201317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B24F9-FEDA-3042-8CC7-8ECA0F953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F58A-ACB0-194D-8529-939F44B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3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2424B-0054-494F-B626-FD9015868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522DBD-AC24-5E40-9BD1-A30F4B2CE5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1F7109-4451-914B-826D-0206C53DD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4799CD-169D-D047-B811-3D8305D87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EEF0-6A00-4E4F-AB76-B7DA813853BD}" type="datetimeFigureOut">
              <a:rPr lang="en-US" smtClean="0"/>
              <a:t>7/30/20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1C06F8-933D-7D4E-9823-0CAD50BD8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B4FC2-BAD9-474C-A344-177F32A9D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F58A-ACB0-194D-8529-939F44B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9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B89315-2BD3-BF40-B3C5-DF862E0E9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B6559-E7EB-2444-A598-000C220B1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358-B56A-BD43-A69D-90E70AC20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1EEF0-6A00-4E4F-AB76-B7DA813853BD}" type="datetimeFigureOut">
              <a:rPr lang="en-US" smtClean="0"/>
              <a:t>7/30/20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99845-6A24-DB4B-AD8B-72E3CE2585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6806C-64BE-0145-9228-F1AD9280AD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8F58A-ACB0-194D-8529-939F44B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6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bes.com/sites/patsydoerr/2018/11/05/four-companies-who-are-getting-diversity-inclusion-right-and-how-theyre-doing-it/#2681cc8e57a2" TargetMode="External"/><Relationship Id="rId2" Type="http://schemas.openxmlformats.org/officeDocument/2006/relationships/hyperlink" Target="https://counciliab-my.sharepoint.com/:x:/g/personal/ellie_tallarida_ciab_com/EfS_zGwMOg5FltvtdD2QCbIB4Z7DFMrV0BBdXRFwv_r_0g?e=flCBD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eatplacetowork.com/best-workplaces/diversity/2019" TargetMode="External"/><Relationship Id="rId2" Type="http://schemas.openxmlformats.org/officeDocument/2006/relationships/hyperlink" Target="https://www.blackenterprise.com/companiesdiversity2018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rc.org/campaigns/corporate-equality-index" TargetMode="External"/><Relationship Id="rId5" Type="http://schemas.openxmlformats.org/officeDocument/2006/relationships/hyperlink" Target="https://www.bloomberg.com/company/press/bloombergs-2020-gender-equality-index-expands-to-include-325-public-companies-globally/#:~:text=The%20GEI%20measures%20gender%20equality,%2C%20and%20pro%2Dwomen%20brand." TargetMode="External"/><Relationship Id="rId4" Type="http://schemas.openxmlformats.org/officeDocument/2006/relationships/hyperlink" Target="https://fortune.com/most-powerful-wome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lairimani.com/" TargetMode="External"/><Relationship Id="rId2" Type="http://schemas.openxmlformats.org/officeDocument/2006/relationships/hyperlink" Target="https://www.rachelcargl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hegoodtrade.com/features/anti-racism-activists" TargetMode="External"/><Relationship Id="rId4" Type="http://schemas.openxmlformats.org/officeDocument/2006/relationships/hyperlink" Target="https://www.ibramxkendi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53">
            <a:extLst>
              <a:ext uri="{FF2B5EF4-FFF2-40B4-BE49-F238E27FC236}">
                <a16:creationId xmlns:a16="http://schemas.microsoft.com/office/drawing/2014/main" id="{3BF2C098-D7D0-45B7-AE5C-C2433A7EA9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428" r="28173" b="663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343F0-3CEA-9F4C-8FD9-E8EBEF00E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891538"/>
            <a:ext cx="3438144" cy="46590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/>
              <a:t>D&amp;I Initiatives</a:t>
            </a:r>
            <a:endParaRPr lang="en-US">
              <a:cs typeface="Calibri Light" panose="020F0302020204030204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21A812-2352-4BEB-A22B-BB9A74B16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0594" y="2614867"/>
            <a:ext cx="3756406" cy="31300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2000"/>
              <a:t>Ellie </a:t>
            </a:r>
            <a:r>
              <a:rPr lang="en-US" sz="2000" err="1"/>
              <a:t>Tallarida</a:t>
            </a:r>
            <a:endParaRPr lang="en-US" sz="2000">
              <a:cs typeface="Calibri"/>
            </a:endParaRPr>
          </a:p>
          <a:p>
            <a:pPr algn="ctr"/>
            <a:r>
              <a:rPr lang="en-US" sz="2000"/>
              <a:t> Maddie Sisk</a:t>
            </a:r>
            <a:endParaRPr lang="en-US" sz="2000">
              <a:cs typeface="Calibri" panose="020F0502020204030204"/>
            </a:endParaRPr>
          </a:p>
          <a:p>
            <a:pPr algn="ctr"/>
            <a:r>
              <a:rPr lang="en-US" sz="2000"/>
              <a:t>Olivia Myers</a:t>
            </a:r>
            <a:endParaRPr lang="en-US" sz="2000">
              <a:cs typeface="Calibri" panose="020F0502020204030204"/>
            </a:endParaRPr>
          </a:p>
          <a:p>
            <a:pPr algn="ctr"/>
            <a:r>
              <a:rPr lang="en-US" sz="2000"/>
              <a:t> Miles Bolin</a:t>
            </a:r>
            <a:endParaRPr lang="en-US" sz="2000">
              <a:cs typeface="Calibri" panose="020F0502020204030204"/>
            </a:endParaRPr>
          </a:p>
          <a:p>
            <a:pPr algn="ctr"/>
            <a:r>
              <a:rPr lang="en-US" sz="2000"/>
              <a:t>Peter </a:t>
            </a:r>
            <a:r>
              <a:rPr lang="en-US" sz="2000" err="1"/>
              <a:t>Bloomstine</a:t>
            </a:r>
            <a:endParaRPr lang="en-US" sz="2000" err="1">
              <a:cs typeface="Calibri"/>
            </a:endParaRPr>
          </a:p>
          <a:p>
            <a:pPr algn="ctr"/>
            <a:r>
              <a:rPr lang="en-US" sz="2000"/>
              <a:t>Tanner Prichard</a:t>
            </a:r>
            <a:endParaRPr lang="en-US" sz="2000">
              <a:cs typeface="Calibri" panose="020F0502020204030204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17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84F73B-9941-4243-A77D-3D1C1BB60CD5}"/>
              </a:ext>
            </a:extLst>
          </p:cNvPr>
          <p:cNvSpPr/>
          <p:nvPr/>
        </p:nvSpPr>
        <p:spPr>
          <a:xfrm>
            <a:off x="296862" y="606425"/>
            <a:ext cx="912812" cy="468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95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D9E853-C217-4073-9805-1E605AAF1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cs typeface="Calibri Light"/>
              </a:rPr>
              <a:t>D&amp;I Resource Center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EA7F7-DD18-401C-9304-EFA9A03DE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cs typeface="Calibri"/>
              </a:rPr>
              <a:t>Would live as a web page on The Council's Site</a:t>
            </a:r>
          </a:p>
          <a:p>
            <a:r>
              <a:rPr lang="en-US" sz="2200" dirty="0">
                <a:ea typeface="+mn-lt"/>
                <a:cs typeface="+mn-lt"/>
              </a:rPr>
              <a:t>Would resemble the format of the COVID-19 resource center on the Council's website</a:t>
            </a:r>
            <a:endParaRPr lang="en-US" sz="2200" dirty="0">
              <a:cs typeface="Calibri"/>
            </a:endParaRPr>
          </a:p>
          <a:p>
            <a:r>
              <a:rPr lang="en-US" sz="2200" dirty="0">
                <a:cs typeface="Calibri"/>
              </a:rPr>
              <a:t>Includes the following modules:</a:t>
            </a:r>
          </a:p>
          <a:p>
            <a:pPr lvl="1"/>
            <a:r>
              <a:rPr lang="en-US" sz="2200" dirty="0">
                <a:cs typeface="Calibri"/>
              </a:rPr>
              <a:t>Webinars/ video resources (see list of activists and educators)</a:t>
            </a:r>
          </a:p>
          <a:p>
            <a:pPr lvl="1"/>
            <a:r>
              <a:rPr lang="en-US" sz="2200" dirty="0">
                <a:cs typeface="Calibri"/>
              </a:rPr>
              <a:t>Original content (can pull from LE website, have a running ticker of D&amp;I articles)</a:t>
            </a:r>
          </a:p>
          <a:p>
            <a:pPr lvl="1"/>
            <a:r>
              <a:rPr lang="en-US" sz="2200" dirty="0">
                <a:cs typeface="Calibri"/>
              </a:rPr>
              <a:t>D&amp;I news and best practices (members that make headlines for their work in D&amp;I, new initiatives etc.)</a:t>
            </a:r>
          </a:p>
          <a:p>
            <a:pPr lvl="1"/>
            <a:r>
              <a:rPr lang="en-US" sz="2200" dirty="0">
                <a:cs typeface="Calibri"/>
              </a:rPr>
              <a:t>Resources and updates on The Council's initiatives</a:t>
            </a:r>
          </a:p>
          <a:p>
            <a:pPr marL="0" indent="0">
              <a:buNone/>
            </a:pPr>
            <a:endParaRPr lang="en-US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20466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05927D-3575-4832-8660-F7DD6A989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3400">
                <a:solidFill>
                  <a:srgbClr val="FFFFFF"/>
                </a:solidFill>
                <a:cs typeface="Calibri Light"/>
              </a:rPr>
              <a:t>Conclusion/Q&amp;A</a:t>
            </a:r>
            <a:endParaRPr lang="en-US" sz="340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D650A-DF5E-4A44-A710-E05487A27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cs typeface="Calibri"/>
              </a:rPr>
              <a:t>There are many different options to increasing the presence of minority and female executives in this industry.</a:t>
            </a:r>
          </a:p>
          <a:p>
            <a:r>
              <a:rPr lang="en-US">
                <a:cs typeface="Calibri"/>
              </a:rPr>
              <a:t>All the suggestions can be morphed together to fit a successful D&amp;I initiative plan</a:t>
            </a:r>
          </a:p>
          <a:p>
            <a:r>
              <a:rPr lang="en-US">
                <a:cs typeface="Calibri"/>
              </a:rPr>
              <a:t>The hardest part is getting the Education and Knowledge out to the public.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 algn="ctr">
              <a:buNone/>
            </a:pPr>
            <a:r>
              <a:rPr lang="en-US">
                <a:cs typeface="Calibri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7761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EBF06A5-4173-45DE-87B1-0791E098A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5425257D-9CC4-4A91-90BB-B86AB5F970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881" r="8128" b="1"/>
          <a:stretch/>
        </p:blipFill>
        <p:spPr>
          <a:xfrm>
            <a:off x="5511589" y="523804"/>
            <a:ext cx="6680411" cy="5696039"/>
          </a:xfrm>
          <a:custGeom>
            <a:avLst/>
            <a:gdLst/>
            <a:ahLst/>
            <a:cxnLst/>
            <a:rect l="l" t="t" r="r" b="b"/>
            <a:pathLst>
              <a:path w="6680411" h="5696039">
                <a:moveTo>
                  <a:pt x="3592766" y="0"/>
                </a:moveTo>
                <a:lnTo>
                  <a:pt x="4718262" y="0"/>
                </a:lnTo>
                <a:lnTo>
                  <a:pt x="4718262" y="2"/>
                </a:lnTo>
                <a:lnTo>
                  <a:pt x="6680411" y="2"/>
                </a:lnTo>
                <a:lnTo>
                  <a:pt x="6680411" y="5696022"/>
                </a:lnTo>
                <a:lnTo>
                  <a:pt x="3888773" y="5696022"/>
                </a:lnTo>
                <a:lnTo>
                  <a:pt x="3888773" y="5696039"/>
                </a:lnTo>
                <a:lnTo>
                  <a:pt x="0" y="5696039"/>
                </a:lnTo>
                <a:lnTo>
                  <a:pt x="2763278" y="19"/>
                </a:lnTo>
                <a:lnTo>
                  <a:pt x="3447183" y="19"/>
                </a:lnTo>
                <a:lnTo>
                  <a:pt x="3447183" y="2"/>
                </a:lnTo>
                <a:lnTo>
                  <a:pt x="3592765" y="2"/>
                </a:lnTo>
                <a:close/>
              </a:path>
            </a:pathLst>
          </a:cu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06E9F47-DC46-4A02-B5DB-26B56C39C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23805"/>
            <a:ext cx="7800441" cy="5696020"/>
          </a:xfrm>
          <a:custGeom>
            <a:avLst/>
            <a:gdLst>
              <a:gd name="connsiteX0" fmla="*/ 0 w 7800441"/>
              <a:gd name="connsiteY0" fmla="*/ 0 h 5696020"/>
              <a:gd name="connsiteX1" fmla="*/ 7800441 w 7800441"/>
              <a:gd name="connsiteY1" fmla="*/ 0 h 5696020"/>
              <a:gd name="connsiteX2" fmla="*/ 5037161 w 7800441"/>
              <a:gd name="connsiteY2" fmla="*/ 5696020 h 5696020"/>
              <a:gd name="connsiteX3" fmla="*/ 0 w 7800441"/>
              <a:gd name="connsiteY3" fmla="*/ 5696020 h 56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00441" h="5696020">
                <a:moveTo>
                  <a:pt x="0" y="0"/>
                </a:moveTo>
                <a:lnTo>
                  <a:pt x="7800441" y="0"/>
                </a:lnTo>
                <a:lnTo>
                  <a:pt x="5037161" y="5696020"/>
                </a:lnTo>
                <a:lnTo>
                  <a:pt x="0" y="569602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B3DFF5-C308-46A9-A02F-B065673C0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997" y="835025"/>
            <a:ext cx="5373814" cy="122237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Current Diversity and Inclusion Trends among CIAB Member Firms</a:t>
            </a:r>
            <a:endParaRPr lang="en-US" sz="280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739DEC-7E82-4898-911F-27D32F977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2186" y="2365375"/>
            <a:ext cx="4600702" cy="29003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FFFFFF"/>
                </a:solidFill>
                <a:cs typeface="Calibri"/>
              </a:rPr>
              <a:t>Low percentage of Women in leadership positions, even less so for POC</a:t>
            </a:r>
          </a:p>
          <a:p>
            <a:pPr marL="114300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FFFFFF"/>
                </a:solidFill>
                <a:ea typeface="+mn-lt"/>
                <a:cs typeface="+mn-lt"/>
              </a:rPr>
              <a:t>47% of Insurance Industry workers are Women, just 12% of the workforce is African American </a:t>
            </a:r>
            <a:endParaRPr lang="en-US" sz="2000">
              <a:ea typeface="+mn-lt"/>
              <a:cs typeface="+mn-lt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FFFFFF"/>
                </a:solidFill>
                <a:cs typeface="Calibri"/>
              </a:rPr>
              <a:t>Larger firms lead the charge on Diversity; Marsh, AON, Lockton 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FFFFFF"/>
                </a:solidFill>
                <a:cs typeface="Calibri"/>
              </a:rPr>
              <a:t>Very little diversity in smaller firms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>
              <a:solidFill>
                <a:srgbClr val="FFFFFF"/>
              </a:solidFill>
              <a:cs typeface="Calibri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>
              <a:solidFill>
                <a:srgbClr val="FFFFFF"/>
              </a:solidFill>
              <a:cs typeface="Calibri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29736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CF202-662A-47DC-A5FB-9FF991A02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n-US" sz="4800">
                <a:cs typeface="Calibri Light"/>
              </a:rPr>
              <a:t>D&amp;I in Insurance Research</a:t>
            </a:r>
            <a:endParaRPr lang="en-US" sz="4800"/>
          </a:p>
        </p:txBody>
      </p:sp>
      <p:sp>
        <p:nvSpPr>
          <p:cNvPr id="5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FEDC2-C6DD-4E98-A75F-C4CA839BB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>
                <a:solidFill>
                  <a:schemeClr val="bg1"/>
                </a:solidFill>
                <a:cs typeface="Calibri"/>
              </a:rPr>
              <a:t>To our knowledge, only one black-owned Insurance carrier: </a:t>
            </a:r>
            <a:r>
              <a:rPr lang="en-US" sz="2200">
                <a:solidFill>
                  <a:schemeClr val="bg1"/>
                </a:solidFill>
                <a:ea typeface="+mn-lt"/>
                <a:cs typeface="+mn-lt"/>
              </a:rPr>
              <a:t>North Carolina Mutual Life Ins. Co.</a:t>
            </a:r>
            <a:endParaRPr lang="en-US" sz="2200">
              <a:solidFill>
                <a:schemeClr val="bg1"/>
              </a:solidFill>
              <a:cs typeface="Calibri"/>
            </a:endParaRPr>
          </a:p>
          <a:p>
            <a:r>
              <a:rPr lang="en-US" sz="2200">
                <a:solidFill>
                  <a:schemeClr val="bg1"/>
                </a:solidFill>
                <a:cs typeface="Calibri"/>
              </a:rPr>
              <a:t>Most smaller companies seem to be in the "development" phase for D&amp;I</a:t>
            </a:r>
          </a:p>
          <a:p>
            <a:r>
              <a:rPr lang="en-US" sz="2200">
                <a:solidFill>
                  <a:schemeClr val="bg1"/>
                </a:solidFill>
                <a:cs typeface="Calibri"/>
              </a:rPr>
              <a:t>According to </a:t>
            </a:r>
            <a:r>
              <a:rPr lang="en-US" sz="2200">
                <a:solidFill>
                  <a:schemeClr val="bg1"/>
                </a:solidFill>
                <a:cs typeface="Calibri"/>
                <a:hlinkClick r:id="rId2"/>
              </a:rPr>
              <a:t>this spreadsheet</a:t>
            </a:r>
            <a:r>
              <a:rPr lang="en-US" sz="2200">
                <a:solidFill>
                  <a:schemeClr val="bg1"/>
                </a:solidFill>
                <a:cs typeface="Calibri"/>
              </a:rPr>
              <a:t>, 40% of our member firms have no women or POC on their leadership teams.</a:t>
            </a:r>
          </a:p>
          <a:p>
            <a:r>
              <a:rPr lang="en-US" sz="2200">
                <a:solidFill>
                  <a:schemeClr val="bg1"/>
                </a:solidFill>
                <a:cs typeface="Calibri"/>
              </a:rPr>
              <a:t>In 2018, the top companies in D&amp;I, according to </a:t>
            </a:r>
            <a:r>
              <a:rPr lang="en-US" sz="2200">
                <a:solidFill>
                  <a:schemeClr val="bg1"/>
                </a:solidFill>
                <a:cs typeface="Calibri"/>
                <a:hlinkClick r:id="rId3"/>
              </a:rPr>
              <a:t>Forbes</a:t>
            </a:r>
            <a:r>
              <a:rPr lang="en-US" sz="2200">
                <a:solidFill>
                  <a:schemeClr val="bg1"/>
                </a:solidFill>
                <a:cs typeface="Calibri"/>
              </a:rPr>
              <a:t>, were mainly tech companies and 1 retailer.</a:t>
            </a:r>
          </a:p>
          <a:p>
            <a:pPr marL="0" indent="0">
              <a:buNone/>
            </a:pPr>
            <a:endParaRPr lang="en-US" sz="220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5301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A0C7E8-9B39-402D-BB6A-ED39B4C4F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704850"/>
            <a:ext cx="3785616" cy="2978150"/>
          </a:xfrm>
        </p:spPr>
        <p:txBody>
          <a:bodyPr anchor="b">
            <a:normAutofit/>
          </a:bodyPr>
          <a:lstStyle/>
          <a:p>
            <a:r>
              <a:rPr lang="en-US">
                <a:cs typeface="Calibri Light"/>
              </a:rPr>
              <a:t>Notable Recognition for D&amp;I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5D8B1-374E-4678-8757-574F12CC0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850" y="704850"/>
            <a:ext cx="5314950" cy="52514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300">
                <a:solidFill>
                  <a:schemeClr val="bg1"/>
                </a:solidFill>
                <a:ea typeface="+mn-lt"/>
                <a:cs typeface="+mn-lt"/>
              </a:rPr>
              <a:t>D&amp;I in the Workplace Rankings  </a:t>
            </a:r>
          </a:p>
          <a:p>
            <a:r>
              <a:rPr lang="en-US" sz="1300" b="1">
                <a:solidFill>
                  <a:schemeClr val="bg1"/>
                </a:solidFill>
                <a:ea typeface="+mn-lt"/>
                <a:cs typeface="+mn-lt"/>
              </a:rPr>
              <a:t>2018: </a:t>
            </a:r>
            <a:r>
              <a:rPr lang="en-US" sz="1300" b="1" u="sng">
                <a:solidFill>
                  <a:schemeClr val="bg1"/>
                </a:solidFill>
                <a:ea typeface="+mn-lt"/>
                <a:cs typeface="+mn-lt"/>
                <a:hlinkClick r:id="rId2"/>
              </a:rPr>
              <a:t>Black Enterprise magazine’s 50 Best Companies for Diversity</a:t>
            </a:r>
            <a:r>
              <a:rPr lang="en-US" sz="1300" b="1">
                <a:solidFill>
                  <a:schemeClr val="bg1"/>
                </a:solidFill>
                <a:ea typeface="+mn-lt"/>
                <a:cs typeface="+mn-lt"/>
              </a:rPr>
              <a:t> </a:t>
            </a:r>
            <a:endParaRPr lang="en-US" sz="130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sz="1300">
                <a:solidFill>
                  <a:schemeClr val="bg1"/>
                </a:solidFill>
                <a:ea typeface="+mn-lt"/>
                <a:cs typeface="+mn-lt"/>
              </a:rPr>
              <a:t>Included Aflac, Allstate, Cigna, Nationwide, Prudential Financial, and State Farm</a:t>
            </a:r>
          </a:p>
          <a:p>
            <a:r>
              <a:rPr lang="en-US" sz="1300" b="1">
                <a:solidFill>
                  <a:schemeClr val="bg1"/>
                </a:solidFill>
                <a:ea typeface="+mn-lt"/>
                <a:cs typeface="+mn-lt"/>
              </a:rPr>
              <a:t>2019: </a:t>
            </a:r>
            <a:r>
              <a:rPr lang="en-US" sz="1300" b="1" u="sng">
                <a:solidFill>
                  <a:schemeClr val="bg1"/>
                </a:solidFill>
                <a:ea typeface="+mn-lt"/>
                <a:cs typeface="+mn-lt"/>
                <a:hlinkClick r:id="rId3"/>
              </a:rPr>
              <a:t>Great Places to Work’s Top 50 Workplaces for Diversity</a:t>
            </a:r>
            <a:endParaRPr lang="en-US" sz="130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sz="1300">
                <a:solidFill>
                  <a:schemeClr val="bg1"/>
                </a:solidFill>
                <a:ea typeface="+mn-lt"/>
                <a:cs typeface="+mn-lt"/>
              </a:rPr>
              <a:t>Includes Liberty Mutual Insurance, Nationwide, Progressive Insurance, and USAA</a:t>
            </a:r>
          </a:p>
          <a:p>
            <a:r>
              <a:rPr lang="en-US" sz="1300" b="1">
                <a:solidFill>
                  <a:schemeClr val="bg1"/>
                </a:solidFill>
                <a:ea typeface="+mn-lt"/>
                <a:cs typeface="+mn-lt"/>
              </a:rPr>
              <a:t>2019: </a:t>
            </a:r>
            <a:r>
              <a:rPr lang="en-US" sz="1300" b="1" u="sng">
                <a:solidFill>
                  <a:schemeClr val="bg1"/>
                </a:solidFill>
                <a:ea typeface="+mn-lt"/>
                <a:cs typeface="+mn-lt"/>
                <a:hlinkClick r:id="rId4"/>
              </a:rPr>
              <a:t>Fortune Magazine Most Powerful Women</a:t>
            </a:r>
            <a:r>
              <a:rPr lang="en-US" sz="1300">
                <a:solidFill>
                  <a:schemeClr val="bg1"/>
                </a:solidFill>
                <a:ea typeface="+mn-lt"/>
                <a:cs typeface="+mn-lt"/>
              </a:rPr>
              <a:t> </a:t>
            </a:r>
          </a:p>
          <a:p>
            <a:r>
              <a:rPr lang="en-US" sz="1300">
                <a:solidFill>
                  <a:schemeClr val="bg1"/>
                </a:solidFill>
                <a:ea typeface="+mn-lt"/>
                <a:cs typeface="+mn-lt"/>
              </a:rPr>
              <a:t>Top 50 includes: Gail Boudreaux (Anthem); Tricia Griffith (Progressive); Karen Lynch (Aetna); Anna Manning (Reinsurance Group of America); Deanna Mulligan (Guardian Life)</a:t>
            </a:r>
          </a:p>
          <a:p>
            <a:r>
              <a:rPr lang="en-US" sz="1300" b="1">
                <a:solidFill>
                  <a:schemeClr val="bg1"/>
                </a:solidFill>
                <a:ea typeface="+mn-lt"/>
                <a:cs typeface="+mn-lt"/>
              </a:rPr>
              <a:t>2020: </a:t>
            </a:r>
            <a:r>
              <a:rPr lang="en-US" sz="1300" b="1" u="sng">
                <a:solidFill>
                  <a:schemeClr val="bg1"/>
                </a:solidFill>
                <a:ea typeface="+mn-lt"/>
                <a:cs typeface="+mn-lt"/>
                <a:hlinkClick r:id="rId5"/>
              </a:rPr>
              <a:t>Bloomberg's Gender Equality Index</a:t>
            </a:r>
            <a:r>
              <a:rPr lang="en-US" sz="1300" b="1">
                <a:solidFill>
                  <a:schemeClr val="bg1"/>
                </a:solidFill>
                <a:ea typeface="+mn-lt"/>
                <a:cs typeface="+mn-lt"/>
              </a:rPr>
              <a:t> </a:t>
            </a:r>
            <a:endParaRPr lang="en-US" sz="130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sz="1300">
                <a:solidFill>
                  <a:schemeClr val="bg1"/>
                </a:solidFill>
                <a:ea typeface="+mn-lt"/>
                <a:cs typeface="+mn-lt"/>
              </a:rPr>
              <a:t>Includes AXA, Allianz, The Hartford, MetLife and Zurich</a:t>
            </a:r>
          </a:p>
          <a:p>
            <a:r>
              <a:rPr lang="en-US" sz="1300" b="1">
                <a:solidFill>
                  <a:schemeClr val="bg1"/>
                </a:solidFill>
                <a:ea typeface="+mn-lt"/>
                <a:cs typeface="+mn-lt"/>
              </a:rPr>
              <a:t>2020: </a:t>
            </a:r>
            <a:r>
              <a:rPr lang="en-US" sz="1300" b="1" u="sng">
                <a:solidFill>
                  <a:schemeClr val="bg1"/>
                </a:solidFill>
                <a:ea typeface="+mn-lt"/>
                <a:cs typeface="+mn-lt"/>
                <a:hlinkClick r:id="rId6"/>
              </a:rPr>
              <a:t>Human Rights Campaign’s Corporate Equality Index</a:t>
            </a:r>
            <a:endParaRPr lang="en-US" sz="130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sz="1300">
                <a:solidFill>
                  <a:schemeClr val="bg1"/>
                </a:solidFill>
                <a:ea typeface="+mn-lt"/>
                <a:cs typeface="+mn-lt"/>
              </a:rPr>
              <a:t>A ranking related to LGBT equality, recognizes CNA, CSAA Insurance Group, Marsh &amp; McLennan Companies Inc., Massachusetts Mutual Life Insurance Co., Nationwide and The Guardian Life Insurance Co. of America</a:t>
            </a:r>
          </a:p>
          <a:p>
            <a:endParaRPr lang="en-US" sz="130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15390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8DEFD81-FF8E-44FD-937E-1A59E9BA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Diversifying  the Insurance Industry </a:t>
            </a:r>
            <a:endParaRPr lang="en-US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5601022-B961-4721-87AA-75F319AB6D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427807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0966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DAE76F-3446-4D6E-AC89-D2E604EA2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Inclusion Efforts at a Company Level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6656D0C-D607-46D5-9939-579A659B97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89629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1023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8DEFD81-FF8E-44FD-937E-1A59E9BA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44" y="685800"/>
            <a:ext cx="3507316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How to: Feature/Amplify Black Voices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5601022-B961-4721-87AA-75F319AB6D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1709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CF202-662A-47DC-A5FB-9FF991A02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n-US" sz="4800">
                <a:cs typeface="Calibri Light"/>
              </a:rPr>
              <a:t>Activists to Follow, Support, and Incorporate into Programs</a:t>
            </a:r>
            <a:endParaRPr lang="en-US" sz="4800"/>
          </a:p>
        </p:txBody>
      </p:sp>
      <p:sp>
        <p:nvSpPr>
          <p:cNvPr id="5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FEDC2-C6DD-4E98-A75F-C4CA839BB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>
                <a:solidFill>
                  <a:schemeClr val="bg1"/>
                </a:solidFill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Rachel Cargle</a:t>
            </a:r>
            <a:r>
              <a:rPr lang="en-US" sz="2200">
                <a:solidFill>
                  <a:schemeClr val="bg1"/>
                </a:solidFill>
                <a:cs typeface="Calibri"/>
              </a:rPr>
              <a:t>: The Great Unlearn. Subscription-based newsletter, 30 day program on how to be an ally to black women</a:t>
            </a:r>
          </a:p>
          <a:p>
            <a:r>
              <a:rPr lang="en-US" sz="2200">
                <a:solidFill>
                  <a:schemeClr val="bg1"/>
                </a:solidFill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Ijeoma Oluo</a:t>
            </a:r>
            <a:r>
              <a:rPr lang="en-US" sz="2200">
                <a:solidFill>
                  <a:schemeClr val="bg1"/>
                </a:solidFill>
                <a:cs typeface="Calibri"/>
              </a:rPr>
              <a:t>: Has classes with a monthly subscription</a:t>
            </a:r>
          </a:p>
          <a:p>
            <a:r>
              <a:rPr lang="en-US" sz="2200">
                <a:solidFill>
                  <a:schemeClr val="bg1"/>
                </a:solidFill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Ibram X. Kendi</a:t>
            </a:r>
            <a:r>
              <a:rPr lang="en-US" sz="2200">
                <a:solidFill>
                  <a:schemeClr val="bg1"/>
                </a:solidFill>
                <a:cs typeface="Calibri"/>
              </a:rPr>
              <a:t>: Founding Director of The Antiracist Research &amp; Policy Center, launching BU Center for Antiracist research </a:t>
            </a:r>
          </a:p>
          <a:p>
            <a:r>
              <a:rPr lang="en-US" sz="2200">
                <a:solidFill>
                  <a:schemeClr val="bg1"/>
                </a:solidFill>
                <a:cs typeface="Calibri"/>
              </a:rPr>
              <a:t>Resources with more activists: </a:t>
            </a:r>
            <a:r>
              <a:rPr lang="en-US" sz="2200">
                <a:solidFill>
                  <a:schemeClr val="bg1"/>
                </a:solidFill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 Anti-Racism Educators &amp; Activists To Follow And Support Online</a:t>
            </a:r>
            <a:endParaRPr lang="en-US" sz="2200">
              <a:solidFill>
                <a:schemeClr val="bg1"/>
              </a:solidFill>
              <a:cs typeface="Calibri"/>
            </a:endParaRPr>
          </a:p>
          <a:p>
            <a:endParaRPr lang="en-US" sz="2200">
              <a:solidFill>
                <a:srgbClr val="FFFFFF"/>
              </a:solidFill>
              <a:cs typeface="Calibri"/>
            </a:endParaRPr>
          </a:p>
          <a:p>
            <a:pPr marL="0" indent="0">
              <a:buNone/>
            </a:pPr>
            <a:endParaRPr lang="en-US" sz="220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44217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7005A8-9495-4218-B74C-8F1B37AB3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289146"/>
            <a:ext cx="4153626" cy="4279709"/>
          </a:xfrm>
        </p:spPr>
        <p:txBody>
          <a:bodyPr anchor="ctr">
            <a:normAutofit/>
          </a:bodyPr>
          <a:lstStyle/>
          <a:p>
            <a:pPr algn="r"/>
            <a:r>
              <a:rPr lang="en-US" sz="5400">
                <a:solidFill>
                  <a:schemeClr val="bg1"/>
                </a:solidFill>
                <a:cs typeface="Calibri Light"/>
              </a:rPr>
              <a:t>Steps The Council Can Take</a:t>
            </a:r>
            <a:endParaRPr lang="en-US" sz="5400">
              <a:solidFill>
                <a:schemeClr val="bg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F57F6-6D0F-429E-9400-488BE4CD6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140" y="2788395"/>
            <a:ext cx="4776711" cy="31487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700" dirty="0">
                <a:cs typeface="Calibri"/>
              </a:rPr>
              <a:t>Members can contribute financially to industry-wide D&amp;I efforts through the Council</a:t>
            </a:r>
            <a:endParaRPr lang="en-US" sz="1700">
              <a:cs typeface="Calibri"/>
            </a:endParaRPr>
          </a:p>
          <a:p>
            <a:r>
              <a:rPr lang="en-US" sz="1700" dirty="0">
                <a:ea typeface="+mn-lt"/>
                <a:cs typeface="+mn-lt"/>
              </a:rPr>
              <a:t>Partner with minority youth organizations</a:t>
            </a:r>
          </a:p>
          <a:p>
            <a:r>
              <a:rPr lang="en-US" sz="1700" dirty="0">
                <a:ea typeface="+mn-lt"/>
                <a:cs typeface="+mn-lt"/>
              </a:rPr>
              <a:t>Diversity center on Council’s web page</a:t>
            </a:r>
          </a:p>
          <a:p>
            <a:r>
              <a:rPr lang="en-US" sz="1700" dirty="0">
                <a:ea typeface="+mn-lt"/>
                <a:cs typeface="+mn-lt"/>
              </a:rPr>
              <a:t>Newsletter for diversity/ anti-racism work</a:t>
            </a:r>
          </a:p>
          <a:p>
            <a:r>
              <a:rPr lang="en-US" sz="1700" dirty="0">
                <a:ea typeface="+mn-lt"/>
                <a:cs typeface="+mn-lt"/>
              </a:rPr>
              <a:t>More content on Leader’s Edge about diversity</a:t>
            </a:r>
          </a:p>
          <a:p>
            <a:endParaRPr lang="en-US" sz="1700">
              <a:ea typeface="+mn-lt"/>
              <a:cs typeface="+mn-lt"/>
            </a:endParaRPr>
          </a:p>
          <a:p>
            <a:endParaRPr lang="en-US" sz="1700">
              <a:cs typeface="Calibri"/>
            </a:endParaRPr>
          </a:p>
          <a:p>
            <a:endParaRPr lang="en-US" sz="1700">
              <a:cs typeface="Calibri"/>
            </a:endParaRPr>
          </a:p>
          <a:p>
            <a:pPr lvl="1"/>
            <a:endParaRPr lang="en-US" sz="1700">
              <a:cs typeface="Calibri"/>
            </a:endParaRPr>
          </a:p>
          <a:p>
            <a:pPr lvl="1"/>
            <a:endParaRPr lang="en-US" sz="17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0871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770</Words>
  <Application>Microsoft Macintosh PowerPoint</Application>
  <PresentationFormat>Widescreen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D&amp;I Initiatives</vt:lpstr>
      <vt:lpstr>Current Diversity and Inclusion Trends among CIAB Member Firms</vt:lpstr>
      <vt:lpstr>D&amp;I in Insurance Research</vt:lpstr>
      <vt:lpstr>Notable Recognition for D&amp;I</vt:lpstr>
      <vt:lpstr>Diversifying  the Insurance Industry </vt:lpstr>
      <vt:lpstr>Inclusion Efforts at a Company Level</vt:lpstr>
      <vt:lpstr>How to: Feature/Amplify Black Voices</vt:lpstr>
      <vt:lpstr>Activists to Follow, Support, and Incorporate into Programs</vt:lpstr>
      <vt:lpstr>Steps The Council Can Take</vt:lpstr>
      <vt:lpstr>D&amp;I Resource Center</vt:lpstr>
      <vt:lpstr>Conclusion/Q&amp;A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17</cp:revision>
  <dcterms:created xsi:type="dcterms:W3CDTF">2020-07-22T19:05:06Z</dcterms:created>
  <dcterms:modified xsi:type="dcterms:W3CDTF">2020-07-30T18:10:38Z</dcterms:modified>
</cp:coreProperties>
</file>